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6" d="100"/>
          <a:sy n="96" d="100"/>
        </p:scale>
        <p:origin x="64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dirty="0"/>
              <a:t>Launches</a:t>
            </a:r>
            <a:r>
              <a:rPr lang="en-US" baseline="0" dirty="0"/>
              <a:t> per</a:t>
            </a:r>
            <a:r>
              <a:rPr lang="en-US" dirty="0"/>
              <a:t> Site</a:t>
            </a: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Launch Site</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CCAFS SLC 40</c:v>
                </c:pt>
                <c:pt idx="1">
                  <c:v>KSC LC 39A</c:v>
                </c:pt>
                <c:pt idx="2">
                  <c:v>VAFB SLC 4E</c:v>
                </c:pt>
              </c:strCache>
            </c:strRef>
          </c:cat>
          <c:val>
            <c:numRef>
              <c:f>Sheet1!$B$2:$B$4</c:f>
              <c:numCache>
                <c:formatCode>General</c:formatCode>
                <c:ptCount val="3"/>
                <c:pt idx="0">
                  <c:v>55</c:v>
                </c:pt>
                <c:pt idx="1">
                  <c:v>22</c:v>
                </c:pt>
                <c:pt idx="2">
                  <c:v>13</c:v>
                </c:pt>
              </c:numCache>
            </c:numRef>
          </c:val>
          <c:extLst>
            <c:ext xmlns:c16="http://schemas.microsoft.com/office/drawing/2014/chart" uri="{C3380CC4-5D6E-409C-BE32-E72D297353CC}">
              <c16:uniqueId val="{00000000-A06A-487B-BF06-61847E71AA7C}"/>
            </c:ext>
          </c:extLst>
        </c:ser>
        <c:dLbls>
          <c:dLblPos val="inEnd"/>
          <c:showLegendKey val="0"/>
          <c:showVal val="0"/>
          <c:showCatName val="1"/>
          <c:showSerName val="0"/>
          <c:showPercent val="0"/>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Launches</a:t>
            </a:r>
            <a:r>
              <a:rPr lang="en-US" baseline="0" dirty="0"/>
              <a:t> Per </a:t>
            </a:r>
            <a:r>
              <a:rPr lang="en-US" dirty="0"/>
              <a:t>Orbit</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Orbits</c:v>
                </c:pt>
              </c:strCache>
            </c:strRef>
          </c:tx>
          <c:spPr>
            <a:solidFill>
              <a:schemeClr val="accent1"/>
            </a:solidFill>
            <a:ln>
              <a:noFill/>
            </a:ln>
            <a:effectLst>
              <a:outerShdw blurRad="63500" sx="102000" sy="102000" algn="ctr"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GTO</c:v>
                </c:pt>
                <c:pt idx="1">
                  <c:v>ISS</c:v>
                </c:pt>
                <c:pt idx="2">
                  <c:v>VLEO</c:v>
                </c:pt>
                <c:pt idx="3">
                  <c:v>PO</c:v>
                </c:pt>
                <c:pt idx="4">
                  <c:v>LEO</c:v>
                </c:pt>
                <c:pt idx="5">
                  <c:v>SSO</c:v>
                </c:pt>
                <c:pt idx="6">
                  <c:v>MEO</c:v>
                </c:pt>
                <c:pt idx="7">
                  <c:v>ES-L1</c:v>
                </c:pt>
                <c:pt idx="8">
                  <c:v>HEO</c:v>
                </c:pt>
                <c:pt idx="9">
                  <c:v>SO</c:v>
                </c:pt>
                <c:pt idx="10">
                  <c:v>GEO</c:v>
                </c:pt>
              </c:strCache>
            </c:strRef>
          </c:cat>
          <c:val>
            <c:numRef>
              <c:f>Sheet1!$B$2:$B$12</c:f>
              <c:numCache>
                <c:formatCode>General</c:formatCode>
                <c:ptCount val="11"/>
                <c:pt idx="0">
                  <c:v>27</c:v>
                </c:pt>
                <c:pt idx="1">
                  <c:v>21</c:v>
                </c:pt>
                <c:pt idx="2">
                  <c:v>14</c:v>
                </c:pt>
                <c:pt idx="3">
                  <c:v>9</c:v>
                </c:pt>
                <c:pt idx="4">
                  <c:v>7</c:v>
                </c:pt>
                <c:pt idx="5">
                  <c:v>5</c:v>
                </c:pt>
                <c:pt idx="6">
                  <c:v>3</c:v>
                </c:pt>
                <c:pt idx="7">
                  <c:v>1</c:v>
                </c:pt>
                <c:pt idx="8">
                  <c:v>1</c:v>
                </c:pt>
                <c:pt idx="9">
                  <c:v>1</c:v>
                </c:pt>
                <c:pt idx="10">
                  <c:v>1</c:v>
                </c:pt>
              </c:numCache>
            </c:numRef>
          </c:val>
          <c:extLst>
            <c:ext xmlns:c16="http://schemas.microsoft.com/office/drawing/2014/chart" uri="{C3380CC4-5D6E-409C-BE32-E72D297353CC}">
              <c16:uniqueId val="{00000000-696D-4254-A130-92F6A3C595F6}"/>
            </c:ext>
          </c:extLst>
        </c:ser>
        <c:dLbls>
          <c:showLegendKey val="0"/>
          <c:showVal val="0"/>
          <c:showCatName val="0"/>
          <c:showSerName val="0"/>
          <c:showPercent val="0"/>
          <c:showBubbleSize val="0"/>
        </c:dLbls>
        <c:gapWidth val="150"/>
        <c:axId val="1222357040"/>
        <c:axId val="1298003552"/>
      </c:barChart>
      <c:valAx>
        <c:axId val="12980035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22357040"/>
        <c:crossBetween val="between"/>
      </c:valAx>
      <c:catAx>
        <c:axId val="1222357040"/>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98003552"/>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Classification Accuracy Score</c:v>
                </c:pt>
              </c:strCache>
            </c:strRef>
          </c:tx>
          <c:spPr>
            <a:solidFill>
              <a:schemeClr val="accent1"/>
            </a:solidFill>
            <a:ln>
              <a:noFill/>
            </a:ln>
            <a:effectLst/>
          </c:spPr>
          <c:invertIfNegative val="0"/>
          <c:cat>
            <c:strRef>
              <c:f>Sheet1!$A$2:$A$5</c:f>
              <c:strCache>
                <c:ptCount val="4"/>
                <c:pt idx="0">
                  <c:v>Log regression</c:v>
                </c:pt>
                <c:pt idx="1">
                  <c:v>SVM</c:v>
                </c:pt>
                <c:pt idx="2">
                  <c:v>Decision Tree</c:v>
                </c:pt>
                <c:pt idx="3">
                  <c:v>KNN</c:v>
                </c:pt>
              </c:strCache>
            </c:strRef>
          </c:cat>
          <c:val>
            <c:numRef>
              <c:f>Sheet1!$B$2:$B$5</c:f>
              <c:numCache>
                <c:formatCode>General</c:formatCode>
                <c:ptCount val="4"/>
                <c:pt idx="0">
                  <c:v>0.83299999999999996</c:v>
                </c:pt>
                <c:pt idx="1">
                  <c:v>0.83299999999999996</c:v>
                </c:pt>
                <c:pt idx="2">
                  <c:v>0.83299999999999996</c:v>
                </c:pt>
                <c:pt idx="3">
                  <c:v>0.83299999999999996</c:v>
                </c:pt>
              </c:numCache>
            </c:numRef>
          </c:val>
          <c:extLst>
            <c:ext xmlns:c16="http://schemas.microsoft.com/office/drawing/2014/chart" uri="{C3380CC4-5D6E-409C-BE32-E72D297353CC}">
              <c16:uniqueId val="{00000000-EE12-439E-92A9-840C2F41AC58}"/>
            </c:ext>
          </c:extLst>
        </c:ser>
        <c:dLbls>
          <c:showLegendKey val="0"/>
          <c:showVal val="0"/>
          <c:showCatName val="0"/>
          <c:showSerName val="0"/>
          <c:showPercent val="0"/>
          <c:showBubbleSize val="0"/>
        </c:dLbls>
        <c:gapWidth val="182"/>
        <c:axId val="818909615"/>
        <c:axId val="1298014960"/>
      </c:barChart>
      <c:catAx>
        <c:axId val="8189096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98014960"/>
        <c:crosses val="autoZero"/>
        <c:auto val="1"/>
        <c:lblAlgn val="ctr"/>
        <c:lblOffset val="100"/>
        <c:noMultiLvlLbl val="0"/>
      </c:catAx>
      <c:valAx>
        <c:axId val="12980149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189096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822352-ED6E-48ED-9B61-4573C115A1A2}" type="doc">
      <dgm:prSet loTypeId="urn:microsoft.com/office/officeart/2005/8/layout/hProcess9" loCatId="process" qsTypeId="urn:microsoft.com/office/officeart/2005/8/quickstyle/simple1" qsCatId="simple" csTypeId="urn:microsoft.com/office/officeart/2005/8/colors/accent1_2" csCatId="accent1" phldr="1"/>
      <dgm:spPr/>
    </dgm:pt>
    <dgm:pt modelId="{050BAD77-1900-41C8-9F75-6E247427D683}">
      <dgm:prSet phldrT="[Text]"/>
      <dgm:spPr/>
      <dgm:t>
        <a:bodyPr/>
        <a:lstStyle/>
        <a:p>
          <a:r>
            <a:rPr lang="en-GB" b="1" i="0" dirty="0"/>
            <a:t>Request and parse the SpaceX launch data using the GET request</a:t>
          </a:r>
          <a:endParaRPr lang="en-AU" dirty="0"/>
        </a:p>
      </dgm:t>
    </dgm:pt>
    <dgm:pt modelId="{25154271-043B-4976-9536-8850DFF45FC0}" type="parTrans" cxnId="{88F458A5-9173-47FA-9C7B-3009FE2E2CE2}">
      <dgm:prSet/>
      <dgm:spPr/>
      <dgm:t>
        <a:bodyPr/>
        <a:lstStyle/>
        <a:p>
          <a:endParaRPr lang="en-AU"/>
        </a:p>
      </dgm:t>
    </dgm:pt>
    <dgm:pt modelId="{75278851-5301-45DA-8489-77799ACA5542}" type="sibTrans" cxnId="{88F458A5-9173-47FA-9C7B-3009FE2E2CE2}">
      <dgm:prSet/>
      <dgm:spPr/>
      <dgm:t>
        <a:bodyPr/>
        <a:lstStyle/>
        <a:p>
          <a:endParaRPr lang="en-AU"/>
        </a:p>
      </dgm:t>
    </dgm:pt>
    <dgm:pt modelId="{B5F10E54-4119-4A92-A4C4-252F18793CE9}">
      <dgm:prSet/>
      <dgm:spPr/>
      <dgm:t>
        <a:bodyPr/>
        <a:lstStyle/>
        <a:p>
          <a:r>
            <a:rPr lang="en-GB" b="1" i="0" dirty="0"/>
            <a:t>Filter the </a:t>
          </a:r>
          <a:r>
            <a:rPr lang="en-GB" b="1" i="0" dirty="0" err="1"/>
            <a:t>dataframe</a:t>
          </a:r>
          <a:r>
            <a:rPr lang="en-GB" b="1" i="0" dirty="0"/>
            <a:t> to only include Falcon 9 launches</a:t>
          </a:r>
          <a:endParaRPr lang="en-AU" dirty="0"/>
        </a:p>
      </dgm:t>
    </dgm:pt>
    <dgm:pt modelId="{AD5F16EC-F1C5-4A51-876A-922FD08A5BF6}" type="parTrans" cxnId="{3F55B1BE-F572-411B-A98A-7311FAFC888B}">
      <dgm:prSet/>
      <dgm:spPr/>
      <dgm:t>
        <a:bodyPr/>
        <a:lstStyle/>
        <a:p>
          <a:endParaRPr lang="en-AU"/>
        </a:p>
      </dgm:t>
    </dgm:pt>
    <dgm:pt modelId="{C3BCE959-B5F4-467E-8933-BCEF049BD2C1}" type="sibTrans" cxnId="{3F55B1BE-F572-411B-A98A-7311FAFC888B}">
      <dgm:prSet/>
      <dgm:spPr/>
      <dgm:t>
        <a:bodyPr/>
        <a:lstStyle/>
        <a:p>
          <a:endParaRPr lang="en-AU"/>
        </a:p>
      </dgm:t>
    </dgm:pt>
    <dgm:pt modelId="{15B31210-99EC-4BA2-AAF2-746E63C5D01B}">
      <dgm:prSet/>
      <dgm:spPr/>
      <dgm:t>
        <a:bodyPr/>
        <a:lstStyle/>
        <a:p>
          <a:r>
            <a:rPr lang="en-GB" b="1" i="0" dirty="0"/>
            <a:t>Dealing with Missing Values:</a:t>
          </a:r>
        </a:p>
        <a:p>
          <a:r>
            <a:rPr lang="en-GB" b="1" i="0" dirty="0"/>
            <a:t>Payload Mass: Replace </a:t>
          </a:r>
          <a:r>
            <a:rPr lang="en-GB" b="1" i="0" dirty="0" err="1"/>
            <a:t>NaN</a:t>
          </a:r>
          <a:r>
            <a:rPr lang="en-GB" b="1" i="0" dirty="0"/>
            <a:t> with Mean</a:t>
          </a:r>
        </a:p>
        <a:p>
          <a:endParaRPr lang="en-AU" dirty="0"/>
        </a:p>
      </dgm:t>
    </dgm:pt>
    <dgm:pt modelId="{8B10D82B-1A06-44C5-98A1-CBE785A66942}" type="parTrans" cxnId="{5EE1590C-3897-4447-9DC0-084C15D06FF1}">
      <dgm:prSet/>
      <dgm:spPr/>
      <dgm:t>
        <a:bodyPr/>
        <a:lstStyle/>
        <a:p>
          <a:endParaRPr lang="en-AU"/>
        </a:p>
      </dgm:t>
    </dgm:pt>
    <dgm:pt modelId="{4E661118-924E-44B8-9E2D-D39495AB0B71}" type="sibTrans" cxnId="{5EE1590C-3897-4447-9DC0-084C15D06FF1}">
      <dgm:prSet/>
      <dgm:spPr/>
      <dgm:t>
        <a:bodyPr/>
        <a:lstStyle/>
        <a:p>
          <a:endParaRPr lang="en-AU"/>
        </a:p>
      </dgm:t>
    </dgm:pt>
    <dgm:pt modelId="{0E06FCBD-03A5-44C0-AC49-76674867EF80}" type="pres">
      <dgm:prSet presAssocID="{78822352-ED6E-48ED-9B61-4573C115A1A2}" presName="CompostProcess" presStyleCnt="0">
        <dgm:presLayoutVars>
          <dgm:dir/>
          <dgm:resizeHandles val="exact"/>
        </dgm:presLayoutVars>
      </dgm:prSet>
      <dgm:spPr/>
    </dgm:pt>
    <dgm:pt modelId="{BE67C1C7-72F8-44EE-8DB7-9B107A588F56}" type="pres">
      <dgm:prSet presAssocID="{78822352-ED6E-48ED-9B61-4573C115A1A2}" presName="arrow" presStyleLbl="bgShp" presStyleIdx="0" presStyleCnt="1"/>
      <dgm:spPr/>
    </dgm:pt>
    <dgm:pt modelId="{246AD2AE-547E-4A14-877F-FFA345C6C3EF}" type="pres">
      <dgm:prSet presAssocID="{78822352-ED6E-48ED-9B61-4573C115A1A2}" presName="linearProcess" presStyleCnt="0"/>
      <dgm:spPr/>
    </dgm:pt>
    <dgm:pt modelId="{DDF4708A-B415-41F1-8C76-37979A9068ED}" type="pres">
      <dgm:prSet presAssocID="{050BAD77-1900-41C8-9F75-6E247427D683}" presName="textNode" presStyleLbl="node1" presStyleIdx="0" presStyleCnt="3">
        <dgm:presLayoutVars>
          <dgm:bulletEnabled val="1"/>
        </dgm:presLayoutVars>
      </dgm:prSet>
      <dgm:spPr/>
    </dgm:pt>
    <dgm:pt modelId="{A3BB6ABA-57E5-44AB-9E70-454E95E93931}" type="pres">
      <dgm:prSet presAssocID="{75278851-5301-45DA-8489-77799ACA5542}" presName="sibTrans" presStyleCnt="0"/>
      <dgm:spPr/>
    </dgm:pt>
    <dgm:pt modelId="{0482BB99-2CB0-49D7-9049-47CCD373FA15}" type="pres">
      <dgm:prSet presAssocID="{B5F10E54-4119-4A92-A4C4-252F18793CE9}" presName="textNode" presStyleLbl="node1" presStyleIdx="1" presStyleCnt="3">
        <dgm:presLayoutVars>
          <dgm:bulletEnabled val="1"/>
        </dgm:presLayoutVars>
      </dgm:prSet>
      <dgm:spPr/>
    </dgm:pt>
    <dgm:pt modelId="{498D8983-7E9C-48ED-B87D-E3179CB3D78A}" type="pres">
      <dgm:prSet presAssocID="{C3BCE959-B5F4-467E-8933-BCEF049BD2C1}" presName="sibTrans" presStyleCnt="0"/>
      <dgm:spPr/>
    </dgm:pt>
    <dgm:pt modelId="{3FC1036F-E67E-4377-B0DA-42645DB84DAC}" type="pres">
      <dgm:prSet presAssocID="{15B31210-99EC-4BA2-AAF2-746E63C5D01B}" presName="textNode" presStyleLbl="node1" presStyleIdx="2" presStyleCnt="3">
        <dgm:presLayoutVars>
          <dgm:bulletEnabled val="1"/>
        </dgm:presLayoutVars>
      </dgm:prSet>
      <dgm:spPr/>
    </dgm:pt>
  </dgm:ptLst>
  <dgm:cxnLst>
    <dgm:cxn modelId="{5EE1590C-3897-4447-9DC0-084C15D06FF1}" srcId="{78822352-ED6E-48ED-9B61-4573C115A1A2}" destId="{15B31210-99EC-4BA2-AAF2-746E63C5D01B}" srcOrd="2" destOrd="0" parTransId="{8B10D82B-1A06-44C5-98A1-CBE785A66942}" sibTransId="{4E661118-924E-44B8-9E2D-D39495AB0B71}"/>
    <dgm:cxn modelId="{7AC6C263-2CEF-4E59-AC4A-5159D5F18522}" type="presOf" srcId="{15B31210-99EC-4BA2-AAF2-746E63C5D01B}" destId="{3FC1036F-E67E-4377-B0DA-42645DB84DAC}" srcOrd="0" destOrd="0" presId="urn:microsoft.com/office/officeart/2005/8/layout/hProcess9"/>
    <dgm:cxn modelId="{4253118C-F246-4C42-843F-3BDC524A70DE}" type="presOf" srcId="{B5F10E54-4119-4A92-A4C4-252F18793CE9}" destId="{0482BB99-2CB0-49D7-9049-47CCD373FA15}" srcOrd="0" destOrd="0" presId="urn:microsoft.com/office/officeart/2005/8/layout/hProcess9"/>
    <dgm:cxn modelId="{EE287090-CAF1-4677-803D-EF3777235EAD}" type="presOf" srcId="{78822352-ED6E-48ED-9B61-4573C115A1A2}" destId="{0E06FCBD-03A5-44C0-AC49-76674867EF80}" srcOrd="0" destOrd="0" presId="urn:microsoft.com/office/officeart/2005/8/layout/hProcess9"/>
    <dgm:cxn modelId="{88F458A5-9173-47FA-9C7B-3009FE2E2CE2}" srcId="{78822352-ED6E-48ED-9B61-4573C115A1A2}" destId="{050BAD77-1900-41C8-9F75-6E247427D683}" srcOrd="0" destOrd="0" parTransId="{25154271-043B-4976-9536-8850DFF45FC0}" sibTransId="{75278851-5301-45DA-8489-77799ACA5542}"/>
    <dgm:cxn modelId="{F87DDEA6-8405-4F5D-8A58-3F32931CF269}" type="presOf" srcId="{050BAD77-1900-41C8-9F75-6E247427D683}" destId="{DDF4708A-B415-41F1-8C76-37979A9068ED}" srcOrd="0" destOrd="0" presId="urn:microsoft.com/office/officeart/2005/8/layout/hProcess9"/>
    <dgm:cxn modelId="{3F55B1BE-F572-411B-A98A-7311FAFC888B}" srcId="{78822352-ED6E-48ED-9B61-4573C115A1A2}" destId="{B5F10E54-4119-4A92-A4C4-252F18793CE9}" srcOrd="1" destOrd="0" parTransId="{AD5F16EC-F1C5-4A51-876A-922FD08A5BF6}" sibTransId="{C3BCE959-B5F4-467E-8933-BCEF049BD2C1}"/>
    <dgm:cxn modelId="{139D4CEC-F9B2-47CD-A73C-6E54940DAB81}" type="presParOf" srcId="{0E06FCBD-03A5-44C0-AC49-76674867EF80}" destId="{BE67C1C7-72F8-44EE-8DB7-9B107A588F56}" srcOrd="0" destOrd="0" presId="urn:microsoft.com/office/officeart/2005/8/layout/hProcess9"/>
    <dgm:cxn modelId="{B30BCFC7-59A3-427E-BAD7-A1CA706B49EA}" type="presParOf" srcId="{0E06FCBD-03A5-44C0-AC49-76674867EF80}" destId="{246AD2AE-547E-4A14-877F-FFA345C6C3EF}" srcOrd="1" destOrd="0" presId="urn:microsoft.com/office/officeart/2005/8/layout/hProcess9"/>
    <dgm:cxn modelId="{11BBCBC4-58DF-48DC-BC5C-3E41ECB26BED}" type="presParOf" srcId="{246AD2AE-547E-4A14-877F-FFA345C6C3EF}" destId="{DDF4708A-B415-41F1-8C76-37979A9068ED}" srcOrd="0" destOrd="0" presId="urn:microsoft.com/office/officeart/2005/8/layout/hProcess9"/>
    <dgm:cxn modelId="{B246867E-FFAE-4340-AA44-BE2BB8317F0C}" type="presParOf" srcId="{246AD2AE-547E-4A14-877F-FFA345C6C3EF}" destId="{A3BB6ABA-57E5-44AB-9E70-454E95E93931}" srcOrd="1" destOrd="0" presId="urn:microsoft.com/office/officeart/2005/8/layout/hProcess9"/>
    <dgm:cxn modelId="{1CDC342E-7BE5-499F-8F3C-90D4748DC3FB}" type="presParOf" srcId="{246AD2AE-547E-4A14-877F-FFA345C6C3EF}" destId="{0482BB99-2CB0-49D7-9049-47CCD373FA15}" srcOrd="2" destOrd="0" presId="urn:microsoft.com/office/officeart/2005/8/layout/hProcess9"/>
    <dgm:cxn modelId="{D82C0130-0829-49BC-A9D9-4A92EC9F9B3D}" type="presParOf" srcId="{246AD2AE-547E-4A14-877F-FFA345C6C3EF}" destId="{498D8983-7E9C-48ED-B87D-E3179CB3D78A}" srcOrd="3" destOrd="0" presId="urn:microsoft.com/office/officeart/2005/8/layout/hProcess9"/>
    <dgm:cxn modelId="{9880D0D7-8751-4B17-9EA2-406DFBF5EE38}" type="presParOf" srcId="{246AD2AE-547E-4A14-877F-FFA345C6C3EF}" destId="{3FC1036F-E67E-4377-B0DA-42645DB84DAC}"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822352-ED6E-48ED-9B61-4573C115A1A2}" type="doc">
      <dgm:prSet loTypeId="urn:microsoft.com/office/officeart/2005/8/layout/hProcess9" loCatId="process" qsTypeId="urn:microsoft.com/office/officeart/2005/8/quickstyle/simple1" qsCatId="simple" csTypeId="urn:microsoft.com/office/officeart/2005/8/colors/accent1_2" csCatId="accent1" phldr="1"/>
      <dgm:spPr/>
    </dgm:pt>
    <dgm:pt modelId="{050BAD77-1900-41C8-9F75-6E247427D683}">
      <dgm:prSet phldrT="[Text]"/>
      <dgm:spPr/>
      <dgm:t>
        <a:bodyPr/>
        <a:lstStyle/>
        <a:p>
          <a:r>
            <a:rPr lang="en-GB" b="1" i="0" dirty="0"/>
            <a:t>Request the Falcon9 Launch Wiki page from its URL</a:t>
          </a:r>
          <a:endParaRPr lang="en-AU" dirty="0"/>
        </a:p>
      </dgm:t>
    </dgm:pt>
    <dgm:pt modelId="{25154271-043B-4976-9536-8850DFF45FC0}" type="parTrans" cxnId="{88F458A5-9173-47FA-9C7B-3009FE2E2CE2}">
      <dgm:prSet/>
      <dgm:spPr/>
      <dgm:t>
        <a:bodyPr/>
        <a:lstStyle/>
        <a:p>
          <a:endParaRPr lang="en-AU"/>
        </a:p>
      </dgm:t>
    </dgm:pt>
    <dgm:pt modelId="{75278851-5301-45DA-8489-77799ACA5542}" type="sibTrans" cxnId="{88F458A5-9173-47FA-9C7B-3009FE2E2CE2}">
      <dgm:prSet/>
      <dgm:spPr/>
      <dgm:t>
        <a:bodyPr/>
        <a:lstStyle/>
        <a:p>
          <a:endParaRPr lang="en-AU"/>
        </a:p>
      </dgm:t>
    </dgm:pt>
    <dgm:pt modelId="{B5F10E54-4119-4A92-A4C4-252F18793CE9}">
      <dgm:prSet/>
      <dgm:spPr/>
      <dgm:t>
        <a:bodyPr/>
        <a:lstStyle/>
        <a:p>
          <a:r>
            <a:rPr lang="en-GB" b="1" i="0" dirty="0"/>
            <a:t>Extract all column/variable names from the HTML table header</a:t>
          </a:r>
          <a:endParaRPr lang="en-AU" dirty="0"/>
        </a:p>
      </dgm:t>
    </dgm:pt>
    <dgm:pt modelId="{AD5F16EC-F1C5-4A51-876A-922FD08A5BF6}" type="parTrans" cxnId="{3F55B1BE-F572-411B-A98A-7311FAFC888B}">
      <dgm:prSet/>
      <dgm:spPr/>
      <dgm:t>
        <a:bodyPr/>
        <a:lstStyle/>
        <a:p>
          <a:endParaRPr lang="en-AU"/>
        </a:p>
      </dgm:t>
    </dgm:pt>
    <dgm:pt modelId="{C3BCE959-B5F4-467E-8933-BCEF049BD2C1}" type="sibTrans" cxnId="{3F55B1BE-F572-411B-A98A-7311FAFC888B}">
      <dgm:prSet/>
      <dgm:spPr/>
      <dgm:t>
        <a:bodyPr/>
        <a:lstStyle/>
        <a:p>
          <a:endParaRPr lang="en-AU"/>
        </a:p>
      </dgm:t>
    </dgm:pt>
    <dgm:pt modelId="{15B31210-99EC-4BA2-AAF2-746E63C5D01B}">
      <dgm:prSet/>
      <dgm:spPr/>
      <dgm:t>
        <a:bodyPr/>
        <a:lstStyle/>
        <a:p>
          <a:r>
            <a:rPr lang="en-GB" b="1" i="0" dirty="0"/>
            <a:t>Create a data frame by parsing the launch HTML tables</a:t>
          </a:r>
          <a:endParaRPr lang="en-AU" dirty="0"/>
        </a:p>
      </dgm:t>
    </dgm:pt>
    <dgm:pt modelId="{8B10D82B-1A06-44C5-98A1-CBE785A66942}" type="parTrans" cxnId="{5EE1590C-3897-4447-9DC0-084C15D06FF1}">
      <dgm:prSet/>
      <dgm:spPr/>
      <dgm:t>
        <a:bodyPr/>
        <a:lstStyle/>
        <a:p>
          <a:endParaRPr lang="en-AU"/>
        </a:p>
      </dgm:t>
    </dgm:pt>
    <dgm:pt modelId="{4E661118-924E-44B8-9E2D-D39495AB0B71}" type="sibTrans" cxnId="{5EE1590C-3897-4447-9DC0-084C15D06FF1}">
      <dgm:prSet/>
      <dgm:spPr/>
      <dgm:t>
        <a:bodyPr/>
        <a:lstStyle/>
        <a:p>
          <a:endParaRPr lang="en-AU"/>
        </a:p>
      </dgm:t>
    </dgm:pt>
    <dgm:pt modelId="{0E06FCBD-03A5-44C0-AC49-76674867EF80}" type="pres">
      <dgm:prSet presAssocID="{78822352-ED6E-48ED-9B61-4573C115A1A2}" presName="CompostProcess" presStyleCnt="0">
        <dgm:presLayoutVars>
          <dgm:dir/>
          <dgm:resizeHandles val="exact"/>
        </dgm:presLayoutVars>
      </dgm:prSet>
      <dgm:spPr/>
    </dgm:pt>
    <dgm:pt modelId="{BE67C1C7-72F8-44EE-8DB7-9B107A588F56}" type="pres">
      <dgm:prSet presAssocID="{78822352-ED6E-48ED-9B61-4573C115A1A2}" presName="arrow" presStyleLbl="bgShp" presStyleIdx="0" presStyleCnt="1"/>
      <dgm:spPr/>
    </dgm:pt>
    <dgm:pt modelId="{246AD2AE-547E-4A14-877F-FFA345C6C3EF}" type="pres">
      <dgm:prSet presAssocID="{78822352-ED6E-48ED-9B61-4573C115A1A2}" presName="linearProcess" presStyleCnt="0"/>
      <dgm:spPr/>
    </dgm:pt>
    <dgm:pt modelId="{DDF4708A-B415-41F1-8C76-37979A9068ED}" type="pres">
      <dgm:prSet presAssocID="{050BAD77-1900-41C8-9F75-6E247427D683}" presName="textNode" presStyleLbl="node1" presStyleIdx="0" presStyleCnt="3">
        <dgm:presLayoutVars>
          <dgm:bulletEnabled val="1"/>
        </dgm:presLayoutVars>
      </dgm:prSet>
      <dgm:spPr/>
    </dgm:pt>
    <dgm:pt modelId="{A3BB6ABA-57E5-44AB-9E70-454E95E93931}" type="pres">
      <dgm:prSet presAssocID="{75278851-5301-45DA-8489-77799ACA5542}" presName="sibTrans" presStyleCnt="0"/>
      <dgm:spPr/>
    </dgm:pt>
    <dgm:pt modelId="{0482BB99-2CB0-49D7-9049-47CCD373FA15}" type="pres">
      <dgm:prSet presAssocID="{B5F10E54-4119-4A92-A4C4-252F18793CE9}" presName="textNode" presStyleLbl="node1" presStyleIdx="1" presStyleCnt="3">
        <dgm:presLayoutVars>
          <dgm:bulletEnabled val="1"/>
        </dgm:presLayoutVars>
      </dgm:prSet>
      <dgm:spPr/>
    </dgm:pt>
    <dgm:pt modelId="{498D8983-7E9C-48ED-B87D-E3179CB3D78A}" type="pres">
      <dgm:prSet presAssocID="{C3BCE959-B5F4-467E-8933-BCEF049BD2C1}" presName="sibTrans" presStyleCnt="0"/>
      <dgm:spPr/>
    </dgm:pt>
    <dgm:pt modelId="{3FC1036F-E67E-4377-B0DA-42645DB84DAC}" type="pres">
      <dgm:prSet presAssocID="{15B31210-99EC-4BA2-AAF2-746E63C5D01B}" presName="textNode" presStyleLbl="node1" presStyleIdx="2" presStyleCnt="3">
        <dgm:presLayoutVars>
          <dgm:bulletEnabled val="1"/>
        </dgm:presLayoutVars>
      </dgm:prSet>
      <dgm:spPr/>
    </dgm:pt>
  </dgm:ptLst>
  <dgm:cxnLst>
    <dgm:cxn modelId="{5EE1590C-3897-4447-9DC0-084C15D06FF1}" srcId="{78822352-ED6E-48ED-9B61-4573C115A1A2}" destId="{15B31210-99EC-4BA2-AAF2-746E63C5D01B}" srcOrd="2" destOrd="0" parTransId="{8B10D82B-1A06-44C5-98A1-CBE785A66942}" sibTransId="{4E661118-924E-44B8-9E2D-D39495AB0B71}"/>
    <dgm:cxn modelId="{7AC6C263-2CEF-4E59-AC4A-5159D5F18522}" type="presOf" srcId="{15B31210-99EC-4BA2-AAF2-746E63C5D01B}" destId="{3FC1036F-E67E-4377-B0DA-42645DB84DAC}" srcOrd="0" destOrd="0" presId="urn:microsoft.com/office/officeart/2005/8/layout/hProcess9"/>
    <dgm:cxn modelId="{4253118C-F246-4C42-843F-3BDC524A70DE}" type="presOf" srcId="{B5F10E54-4119-4A92-A4C4-252F18793CE9}" destId="{0482BB99-2CB0-49D7-9049-47CCD373FA15}" srcOrd="0" destOrd="0" presId="urn:microsoft.com/office/officeart/2005/8/layout/hProcess9"/>
    <dgm:cxn modelId="{EE287090-CAF1-4677-803D-EF3777235EAD}" type="presOf" srcId="{78822352-ED6E-48ED-9B61-4573C115A1A2}" destId="{0E06FCBD-03A5-44C0-AC49-76674867EF80}" srcOrd="0" destOrd="0" presId="urn:microsoft.com/office/officeart/2005/8/layout/hProcess9"/>
    <dgm:cxn modelId="{88F458A5-9173-47FA-9C7B-3009FE2E2CE2}" srcId="{78822352-ED6E-48ED-9B61-4573C115A1A2}" destId="{050BAD77-1900-41C8-9F75-6E247427D683}" srcOrd="0" destOrd="0" parTransId="{25154271-043B-4976-9536-8850DFF45FC0}" sibTransId="{75278851-5301-45DA-8489-77799ACA5542}"/>
    <dgm:cxn modelId="{F87DDEA6-8405-4F5D-8A58-3F32931CF269}" type="presOf" srcId="{050BAD77-1900-41C8-9F75-6E247427D683}" destId="{DDF4708A-B415-41F1-8C76-37979A9068ED}" srcOrd="0" destOrd="0" presId="urn:microsoft.com/office/officeart/2005/8/layout/hProcess9"/>
    <dgm:cxn modelId="{3F55B1BE-F572-411B-A98A-7311FAFC888B}" srcId="{78822352-ED6E-48ED-9B61-4573C115A1A2}" destId="{B5F10E54-4119-4A92-A4C4-252F18793CE9}" srcOrd="1" destOrd="0" parTransId="{AD5F16EC-F1C5-4A51-876A-922FD08A5BF6}" sibTransId="{C3BCE959-B5F4-467E-8933-BCEF049BD2C1}"/>
    <dgm:cxn modelId="{139D4CEC-F9B2-47CD-A73C-6E54940DAB81}" type="presParOf" srcId="{0E06FCBD-03A5-44C0-AC49-76674867EF80}" destId="{BE67C1C7-72F8-44EE-8DB7-9B107A588F56}" srcOrd="0" destOrd="0" presId="urn:microsoft.com/office/officeart/2005/8/layout/hProcess9"/>
    <dgm:cxn modelId="{B30BCFC7-59A3-427E-BAD7-A1CA706B49EA}" type="presParOf" srcId="{0E06FCBD-03A5-44C0-AC49-76674867EF80}" destId="{246AD2AE-547E-4A14-877F-FFA345C6C3EF}" srcOrd="1" destOrd="0" presId="urn:microsoft.com/office/officeart/2005/8/layout/hProcess9"/>
    <dgm:cxn modelId="{11BBCBC4-58DF-48DC-BC5C-3E41ECB26BED}" type="presParOf" srcId="{246AD2AE-547E-4A14-877F-FFA345C6C3EF}" destId="{DDF4708A-B415-41F1-8C76-37979A9068ED}" srcOrd="0" destOrd="0" presId="urn:microsoft.com/office/officeart/2005/8/layout/hProcess9"/>
    <dgm:cxn modelId="{B246867E-FFAE-4340-AA44-BE2BB8317F0C}" type="presParOf" srcId="{246AD2AE-547E-4A14-877F-FFA345C6C3EF}" destId="{A3BB6ABA-57E5-44AB-9E70-454E95E93931}" srcOrd="1" destOrd="0" presId="urn:microsoft.com/office/officeart/2005/8/layout/hProcess9"/>
    <dgm:cxn modelId="{1CDC342E-7BE5-499F-8F3C-90D4748DC3FB}" type="presParOf" srcId="{246AD2AE-547E-4A14-877F-FFA345C6C3EF}" destId="{0482BB99-2CB0-49D7-9049-47CCD373FA15}" srcOrd="2" destOrd="0" presId="urn:microsoft.com/office/officeart/2005/8/layout/hProcess9"/>
    <dgm:cxn modelId="{D82C0130-0829-49BC-A9D9-4A92EC9F9B3D}" type="presParOf" srcId="{246AD2AE-547E-4A14-877F-FFA345C6C3EF}" destId="{498D8983-7E9C-48ED-B87D-E3179CB3D78A}" srcOrd="3" destOrd="0" presId="urn:microsoft.com/office/officeart/2005/8/layout/hProcess9"/>
    <dgm:cxn modelId="{9880D0D7-8751-4B17-9EA2-406DFBF5EE38}" type="presParOf" srcId="{246AD2AE-547E-4A14-877F-FFA345C6C3EF}" destId="{3FC1036F-E67E-4377-B0DA-42645DB84DAC}"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822352-ED6E-48ED-9B61-4573C115A1A2}" type="doc">
      <dgm:prSet loTypeId="urn:microsoft.com/office/officeart/2005/8/layout/hProcess9" loCatId="process" qsTypeId="urn:microsoft.com/office/officeart/2005/8/quickstyle/simple1" qsCatId="simple" csTypeId="urn:microsoft.com/office/officeart/2005/8/colors/accent1_2" csCatId="accent1" phldr="1"/>
      <dgm:spPr/>
    </dgm:pt>
    <dgm:pt modelId="{050BAD77-1900-41C8-9F75-6E247427D683}">
      <dgm:prSet phldrT="[Text]"/>
      <dgm:spPr/>
      <dgm:t>
        <a:bodyPr/>
        <a:lstStyle/>
        <a:p>
          <a:r>
            <a:rPr lang="en-GB" b="1" i="0" dirty="0"/>
            <a:t>Assign Outcome Class to variable Y</a:t>
          </a:r>
          <a:endParaRPr lang="en-AU" dirty="0"/>
        </a:p>
      </dgm:t>
    </dgm:pt>
    <dgm:pt modelId="{25154271-043B-4976-9536-8850DFF45FC0}" type="parTrans" cxnId="{88F458A5-9173-47FA-9C7B-3009FE2E2CE2}">
      <dgm:prSet/>
      <dgm:spPr/>
      <dgm:t>
        <a:bodyPr/>
        <a:lstStyle/>
        <a:p>
          <a:endParaRPr lang="en-AU"/>
        </a:p>
      </dgm:t>
    </dgm:pt>
    <dgm:pt modelId="{75278851-5301-45DA-8489-77799ACA5542}" type="sibTrans" cxnId="{88F458A5-9173-47FA-9C7B-3009FE2E2CE2}">
      <dgm:prSet/>
      <dgm:spPr/>
      <dgm:t>
        <a:bodyPr/>
        <a:lstStyle/>
        <a:p>
          <a:endParaRPr lang="en-AU"/>
        </a:p>
      </dgm:t>
    </dgm:pt>
    <dgm:pt modelId="{B5F10E54-4119-4A92-A4C4-252F18793CE9}">
      <dgm:prSet/>
      <dgm:spPr/>
      <dgm:t>
        <a:bodyPr/>
        <a:lstStyle/>
        <a:p>
          <a:r>
            <a:rPr lang="en-GB" b="1" i="0" dirty="0" err="1"/>
            <a:t>StandardScaler</a:t>
          </a:r>
          <a:r>
            <a:rPr lang="en-GB" b="1" i="0" dirty="0"/>
            <a:t> fit to standardise data as X</a:t>
          </a:r>
          <a:endParaRPr lang="en-AU" dirty="0"/>
        </a:p>
      </dgm:t>
    </dgm:pt>
    <dgm:pt modelId="{AD5F16EC-F1C5-4A51-876A-922FD08A5BF6}" type="parTrans" cxnId="{3F55B1BE-F572-411B-A98A-7311FAFC888B}">
      <dgm:prSet/>
      <dgm:spPr/>
      <dgm:t>
        <a:bodyPr/>
        <a:lstStyle/>
        <a:p>
          <a:endParaRPr lang="en-AU"/>
        </a:p>
      </dgm:t>
    </dgm:pt>
    <dgm:pt modelId="{C3BCE959-B5F4-467E-8933-BCEF049BD2C1}" type="sibTrans" cxnId="{3F55B1BE-F572-411B-A98A-7311FAFC888B}">
      <dgm:prSet/>
      <dgm:spPr/>
      <dgm:t>
        <a:bodyPr/>
        <a:lstStyle/>
        <a:p>
          <a:endParaRPr lang="en-AU"/>
        </a:p>
      </dgm:t>
    </dgm:pt>
    <dgm:pt modelId="{15B31210-99EC-4BA2-AAF2-746E63C5D01B}">
      <dgm:prSet/>
      <dgm:spPr/>
      <dgm:t>
        <a:bodyPr/>
        <a:lstStyle/>
        <a:p>
          <a:r>
            <a:rPr lang="en-AU" dirty="0"/>
            <a:t>Split into training and test datasets using </a:t>
          </a:r>
          <a:r>
            <a:rPr lang="en-AU" dirty="0" err="1"/>
            <a:t>train_test_split</a:t>
          </a:r>
          <a:endParaRPr lang="en-AU" dirty="0"/>
        </a:p>
      </dgm:t>
    </dgm:pt>
    <dgm:pt modelId="{8B10D82B-1A06-44C5-98A1-CBE785A66942}" type="parTrans" cxnId="{5EE1590C-3897-4447-9DC0-084C15D06FF1}">
      <dgm:prSet/>
      <dgm:spPr/>
      <dgm:t>
        <a:bodyPr/>
        <a:lstStyle/>
        <a:p>
          <a:endParaRPr lang="en-AU"/>
        </a:p>
      </dgm:t>
    </dgm:pt>
    <dgm:pt modelId="{4E661118-924E-44B8-9E2D-D39495AB0B71}" type="sibTrans" cxnId="{5EE1590C-3897-4447-9DC0-084C15D06FF1}">
      <dgm:prSet/>
      <dgm:spPr/>
      <dgm:t>
        <a:bodyPr/>
        <a:lstStyle/>
        <a:p>
          <a:endParaRPr lang="en-AU"/>
        </a:p>
      </dgm:t>
    </dgm:pt>
    <dgm:pt modelId="{1A99A00A-3803-4A31-972E-F2A28B01936B}">
      <dgm:prSet/>
      <dgm:spPr/>
      <dgm:t>
        <a:bodyPr/>
        <a:lstStyle/>
        <a:p>
          <a:r>
            <a:rPr lang="en-AU" dirty="0"/>
            <a:t>Using Train data, Fit and find the best parameters using </a:t>
          </a:r>
          <a:r>
            <a:rPr lang="en-AU" dirty="0" err="1"/>
            <a:t>GridSearchCV</a:t>
          </a:r>
          <a:r>
            <a:rPr lang="en-AU" dirty="0"/>
            <a:t> for the following classifiers:</a:t>
          </a:r>
        </a:p>
        <a:p>
          <a:r>
            <a:rPr lang="en-AU" dirty="0"/>
            <a:t>- Log regression</a:t>
          </a:r>
        </a:p>
        <a:p>
          <a:r>
            <a:rPr lang="en-AU" dirty="0"/>
            <a:t>- SVM</a:t>
          </a:r>
        </a:p>
        <a:p>
          <a:r>
            <a:rPr lang="en-AU" dirty="0"/>
            <a:t>- Decision Tree</a:t>
          </a:r>
        </a:p>
        <a:p>
          <a:r>
            <a:rPr lang="en-AU" dirty="0"/>
            <a:t>- KNN</a:t>
          </a:r>
        </a:p>
      </dgm:t>
    </dgm:pt>
    <dgm:pt modelId="{2EA2D5EF-20BD-4426-887F-6308F1690758}" type="parTrans" cxnId="{C14890AE-CAA1-4C27-A817-231FB1F126AF}">
      <dgm:prSet/>
      <dgm:spPr/>
      <dgm:t>
        <a:bodyPr/>
        <a:lstStyle/>
        <a:p>
          <a:endParaRPr lang="en-AU"/>
        </a:p>
      </dgm:t>
    </dgm:pt>
    <dgm:pt modelId="{3A825AA9-3EAD-41BC-9A38-123576EAB474}" type="sibTrans" cxnId="{C14890AE-CAA1-4C27-A817-231FB1F126AF}">
      <dgm:prSet/>
      <dgm:spPr/>
      <dgm:t>
        <a:bodyPr/>
        <a:lstStyle/>
        <a:p>
          <a:endParaRPr lang="en-AU"/>
        </a:p>
      </dgm:t>
    </dgm:pt>
    <dgm:pt modelId="{E0268DE1-ECFD-41E8-A394-EBD8D05469B2}">
      <dgm:prSet/>
      <dgm:spPr/>
      <dgm:t>
        <a:bodyPr/>
        <a:lstStyle/>
        <a:p>
          <a:r>
            <a:rPr lang="en-AU" dirty="0"/>
            <a:t>For each classifier, calculate accuracy score of the fit for Test data and visual with Confusion Matrix </a:t>
          </a:r>
        </a:p>
      </dgm:t>
    </dgm:pt>
    <dgm:pt modelId="{81A6AFA4-837E-4BC5-A203-49E3D60129E7}" type="parTrans" cxnId="{CD94E92D-77D1-4FDB-9D4D-B76E577B0759}">
      <dgm:prSet/>
      <dgm:spPr/>
      <dgm:t>
        <a:bodyPr/>
        <a:lstStyle/>
        <a:p>
          <a:endParaRPr lang="en-AU"/>
        </a:p>
      </dgm:t>
    </dgm:pt>
    <dgm:pt modelId="{805E3B79-EEDE-4C54-BFE0-FC7B2135593D}" type="sibTrans" cxnId="{CD94E92D-77D1-4FDB-9D4D-B76E577B0759}">
      <dgm:prSet/>
      <dgm:spPr/>
      <dgm:t>
        <a:bodyPr/>
        <a:lstStyle/>
        <a:p>
          <a:endParaRPr lang="en-AU"/>
        </a:p>
      </dgm:t>
    </dgm:pt>
    <dgm:pt modelId="{49767768-7AC5-4774-BD98-C350AB8A020C}">
      <dgm:prSet/>
      <dgm:spPr/>
      <dgm:t>
        <a:bodyPr/>
        <a:lstStyle/>
        <a:p>
          <a:r>
            <a:rPr lang="en-AU" dirty="0"/>
            <a:t>Determine best classifier based on accuracy score</a:t>
          </a:r>
        </a:p>
      </dgm:t>
    </dgm:pt>
    <dgm:pt modelId="{83B40319-FB6A-4072-A2A5-9E164C391A99}" type="parTrans" cxnId="{06A25584-A36B-4523-9B06-375B8B714021}">
      <dgm:prSet/>
      <dgm:spPr/>
      <dgm:t>
        <a:bodyPr/>
        <a:lstStyle/>
        <a:p>
          <a:endParaRPr lang="en-AU"/>
        </a:p>
      </dgm:t>
    </dgm:pt>
    <dgm:pt modelId="{717CC012-151C-47BF-AB8C-9E849E8B8A1C}" type="sibTrans" cxnId="{06A25584-A36B-4523-9B06-375B8B714021}">
      <dgm:prSet/>
      <dgm:spPr/>
      <dgm:t>
        <a:bodyPr/>
        <a:lstStyle/>
        <a:p>
          <a:endParaRPr lang="en-AU"/>
        </a:p>
      </dgm:t>
    </dgm:pt>
    <dgm:pt modelId="{0E06FCBD-03A5-44C0-AC49-76674867EF80}" type="pres">
      <dgm:prSet presAssocID="{78822352-ED6E-48ED-9B61-4573C115A1A2}" presName="CompostProcess" presStyleCnt="0">
        <dgm:presLayoutVars>
          <dgm:dir/>
          <dgm:resizeHandles val="exact"/>
        </dgm:presLayoutVars>
      </dgm:prSet>
      <dgm:spPr/>
    </dgm:pt>
    <dgm:pt modelId="{BE67C1C7-72F8-44EE-8DB7-9B107A588F56}" type="pres">
      <dgm:prSet presAssocID="{78822352-ED6E-48ED-9B61-4573C115A1A2}" presName="arrow" presStyleLbl="bgShp" presStyleIdx="0" presStyleCnt="1"/>
      <dgm:spPr/>
    </dgm:pt>
    <dgm:pt modelId="{246AD2AE-547E-4A14-877F-FFA345C6C3EF}" type="pres">
      <dgm:prSet presAssocID="{78822352-ED6E-48ED-9B61-4573C115A1A2}" presName="linearProcess" presStyleCnt="0"/>
      <dgm:spPr/>
    </dgm:pt>
    <dgm:pt modelId="{DDF4708A-B415-41F1-8C76-37979A9068ED}" type="pres">
      <dgm:prSet presAssocID="{050BAD77-1900-41C8-9F75-6E247427D683}" presName="textNode" presStyleLbl="node1" presStyleIdx="0" presStyleCnt="6">
        <dgm:presLayoutVars>
          <dgm:bulletEnabled val="1"/>
        </dgm:presLayoutVars>
      </dgm:prSet>
      <dgm:spPr/>
    </dgm:pt>
    <dgm:pt modelId="{A3BB6ABA-57E5-44AB-9E70-454E95E93931}" type="pres">
      <dgm:prSet presAssocID="{75278851-5301-45DA-8489-77799ACA5542}" presName="sibTrans" presStyleCnt="0"/>
      <dgm:spPr/>
    </dgm:pt>
    <dgm:pt modelId="{0482BB99-2CB0-49D7-9049-47CCD373FA15}" type="pres">
      <dgm:prSet presAssocID="{B5F10E54-4119-4A92-A4C4-252F18793CE9}" presName="textNode" presStyleLbl="node1" presStyleIdx="1" presStyleCnt="6">
        <dgm:presLayoutVars>
          <dgm:bulletEnabled val="1"/>
        </dgm:presLayoutVars>
      </dgm:prSet>
      <dgm:spPr/>
    </dgm:pt>
    <dgm:pt modelId="{498D8983-7E9C-48ED-B87D-E3179CB3D78A}" type="pres">
      <dgm:prSet presAssocID="{C3BCE959-B5F4-467E-8933-BCEF049BD2C1}" presName="sibTrans" presStyleCnt="0"/>
      <dgm:spPr/>
    </dgm:pt>
    <dgm:pt modelId="{3FC1036F-E67E-4377-B0DA-42645DB84DAC}" type="pres">
      <dgm:prSet presAssocID="{15B31210-99EC-4BA2-AAF2-746E63C5D01B}" presName="textNode" presStyleLbl="node1" presStyleIdx="2" presStyleCnt="6">
        <dgm:presLayoutVars>
          <dgm:bulletEnabled val="1"/>
        </dgm:presLayoutVars>
      </dgm:prSet>
      <dgm:spPr/>
    </dgm:pt>
    <dgm:pt modelId="{BA65D14A-1454-4C76-9F56-426EC5579E94}" type="pres">
      <dgm:prSet presAssocID="{4E661118-924E-44B8-9E2D-D39495AB0B71}" presName="sibTrans" presStyleCnt="0"/>
      <dgm:spPr/>
    </dgm:pt>
    <dgm:pt modelId="{2882A177-B70F-4DBB-864C-1B8352F1C92C}" type="pres">
      <dgm:prSet presAssocID="{1A99A00A-3803-4A31-972E-F2A28B01936B}" presName="textNode" presStyleLbl="node1" presStyleIdx="3" presStyleCnt="6">
        <dgm:presLayoutVars>
          <dgm:bulletEnabled val="1"/>
        </dgm:presLayoutVars>
      </dgm:prSet>
      <dgm:spPr/>
    </dgm:pt>
    <dgm:pt modelId="{E8C8933C-459B-4E79-9551-DD9A5BCB941D}" type="pres">
      <dgm:prSet presAssocID="{3A825AA9-3EAD-41BC-9A38-123576EAB474}" presName="sibTrans" presStyleCnt="0"/>
      <dgm:spPr/>
    </dgm:pt>
    <dgm:pt modelId="{5814DCA4-1273-4835-BB66-B187AFA6B172}" type="pres">
      <dgm:prSet presAssocID="{E0268DE1-ECFD-41E8-A394-EBD8D05469B2}" presName="textNode" presStyleLbl="node1" presStyleIdx="4" presStyleCnt="6">
        <dgm:presLayoutVars>
          <dgm:bulletEnabled val="1"/>
        </dgm:presLayoutVars>
      </dgm:prSet>
      <dgm:spPr/>
    </dgm:pt>
    <dgm:pt modelId="{26B93CC8-3F96-432B-883C-885AC3CDC69D}" type="pres">
      <dgm:prSet presAssocID="{805E3B79-EEDE-4C54-BFE0-FC7B2135593D}" presName="sibTrans" presStyleCnt="0"/>
      <dgm:spPr/>
    </dgm:pt>
    <dgm:pt modelId="{E83CAED7-AD1D-4A70-B792-D679359C9612}" type="pres">
      <dgm:prSet presAssocID="{49767768-7AC5-4774-BD98-C350AB8A020C}" presName="textNode" presStyleLbl="node1" presStyleIdx="5" presStyleCnt="6">
        <dgm:presLayoutVars>
          <dgm:bulletEnabled val="1"/>
        </dgm:presLayoutVars>
      </dgm:prSet>
      <dgm:spPr/>
    </dgm:pt>
  </dgm:ptLst>
  <dgm:cxnLst>
    <dgm:cxn modelId="{5EE1590C-3897-4447-9DC0-084C15D06FF1}" srcId="{78822352-ED6E-48ED-9B61-4573C115A1A2}" destId="{15B31210-99EC-4BA2-AAF2-746E63C5D01B}" srcOrd="2" destOrd="0" parTransId="{8B10D82B-1A06-44C5-98A1-CBE785A66942}" sibTransId="{4E661118-924E-44B8-9E2D-D39495AB0B71}"/>
    <dgm:cxn modelId="{CD94E92D-77D1-4FDB-9D4D-B76E577B0759}" srcId="{78822352-ED6E-48ED-9B61-4573C115A1A2}" destId="{E0268DE1-ECFD-41E8-A394-EBD8D05469B2}" srcOrd="4" destOrd="0" parTransId="{81A6AFA4-837E-4BC5-A203-49E3D60129E7}" sibTransId="{805E3B79-EEDE-4C54-BFE0-FC7B2135593D}"/>
    <dgm:cxn modelId="{7AC6C263-2CEF-4E59-AC4A-5159D5F18522}" type="presOf" srcId="{15B31210-99EC-4BA2-AAF2-746E63C5D01B}" destId="{3FC1036F-E67E-4377-B0DA-42645DB84DAC}" srcOrd="0" destOrd="0" presId="urn:microsoft.com/office/officeart/2005/8/layout/hProcess9"/>
    <dgm:cxn modelId="{06A25584-A36B-4523-9B06-375B8B714021}" srcId="{78822352-ED6E-48ED-9B61-4573C115A1A2}" destId="{49767768-7AC5-4774-BD98-C350AB8A020C}" srcOrd="5" destOrd="0" parTransId="{83B40319-FB6A-4072-A2A5-9E164C391A99}" sibTransId="{717CC012-151C-47BF-AB8C-9E849E8B8A1C}"/>
    <dgm:cxn modelId="{4253118C-F246-4C42-843F-3BDC524A70DE}" type="presOf" srcId="{B5F10E54-4119-4A92-A4C4-252F18793CE9}" destId="{0482BB99-2CB0-49D7-9049-47CCD373FA15}" srcOrd="0" destOrd="0" presId="urn:microsoft.com/office/officeart/2005/8/layout/hProcess9"/>
    <dgm:cxn modelId="{EE287090-CAF1-4677-803D-EF3777235EAD}" type="presOf" srcId="{78822352-ED6E-48ED-9B61-4573C115A1A2}" destId="{0E06FCBD-03A5-44C0-AC49-76674867EF80}" srcOrd="0" destOrd="0" presId="urn:microsoft.com/office/officeart/2005/8/layout/hProcess9"/>
    <dgm:cxn modelId="{88F458A5-9173-47FA-9C7B-3009FE2E2CE2}" srcId="{78822352-ED6E-48ED-9B61-4573C115A1A2}" destId="{050BAD77-1900-41C8-9F75-6E247427D683}" srcOrd="0" destOrd="0" parTransId="{25154271-043B-4976-9536-8850DFF45FC0}" sibTransId="{75278851-5301-45DA-8489-77799ACA5542}"/>
    <dgm:cxn modelId="{F87DDEA6-8405-4F5D-8A58-3F32931CF269}" type="presOf" srcId="{050BAD77-1900-41C8-9F75-6E247427D683}" destId="{DDF4708A-B415-41F1-8C76-37979A9068ED}" srcOrd="0" destOrd="0" presId="urn:microsoft.com/office/officeart/2005/8/layout/hProcess9"/>
    <dgm:cxn modelId="{C14890AE-CAA1-4C27-A817-231FB1F126AF}" srcId="{78822352-ED6E-48ED-9B61-4573C115A1A2}" destId="{1A99A00A-3803-4A31-972E-F2A28B01936B}" srcOrd="3" destOrd="0" parTransId="{2EA2D5EF-20BD-4426-887F-6308F1690758}" sibTransId="{3A825AA9-3EAD-41BC-9A38-123576EAB474}"/>
    <dgm:cxn modelId="{36E37EB2-7E04-491F-960F-9EF847840F76}" type="presOf" srcId="{1A99A00A-3803-4A31-972E-F2A28B01936B}" destId="{2882A177-B70F-4DBB-864C-1B8352F1C92C}" srcOrd="0" destOrd="0" presId="urn:microsoft.com/office/officeart/2005/8/layout/hProcess9"/>
    <dgm:cxn modelId="{3F55B1BE-F572-411B-A98A-7311FAFC888B}" srcId="{78822352-ED6E-48ED-9B61-4573C115A1A2}" destId="{B5F10E54-4119-4A92-A4C4-252F18793CE9}" srcOrd="1" destOrd="0" parTransId="{AD5F16EC-F1C5-4A51-876A-922FD08A5BF6}" sibTransId="{C3BCE959-B5F4-467E-8933-BCEF049BD2C1}"/>
    <dgm:cxn modelId="{74FF16C8-4A6A-43F2-8713-E57429643697}" type="presOf" srcId="{E0268DE1-ECFD-41E8-A394-EBD8D05469B2}" destId="{5814DCA4-1273-4835-BB66-B187AFA6B172}" srcOrd="0" destOrd="0" presId="urn:microsoft.com/office/officeart/2005/8/layout/hProcess9"/>
    <dgm:cxn modelId="{EAB1F9D3-CBFC-4BB6-915C-252BC730C108}" type="presOf" srcId="{49767768-7AC5-4774-BD98-C350AB8A020C}" destId="{E83CAED7-AD1D-4A70-B792-D679359C9612}" srcOrd="0" destOrd="0" presId="urn:microsoft.com/office/officeart/2005/8/layout/hProcess9"/>
    <dgm:cxn modelId="{139D4CEC-F9B2-47CD-A73C-6E54940DAB81}" type="presParOf" srcId="{0E06FCBD-03A5-44C0-AC49-76674867EF80}" destId="{BE67C1C7-72F8-44EE-8DB7-9B107A588F56}" srcOrd="0" destOrd="0" presId="urn:microsoft.com/office/officeart/2005/8/layout/hProcess9"/>
    <dgm:cxn modelId="{B30BCFC7-59A3-427E-BAD7-A1CA706B49EA}" type="presParOf" srcId="{0E06FCBD-03A5-44C0-AC49-76674867EF80}" destId="{246AD2AE-547E-4A14-877F-FFA345C6C3EF}" srcOrd="1" destOrd="0" presId="urn:microsoft.com/office/officeart/2005/8/layout/hProcess9"/>
    <dgm:cxn modelId="{11BBCBC4-58DF-48DC-BC5C-3E41ECB26BED}" type="presParOf" srcId="{246AD2AE-547E-4A14-877F-FFA345C6C3EF}" destId="{DDF4708A-B415-41F1-8C76-37979A9068ED}" srcOrd="0" destOrd="0" presId="urn:microsoft.com/office/officeart/2005/8/layout/hProcess9"/>
    <dgm:cxn modelId="{B246867E-FFAE-4340-AA44-BE2BB8317F0C}" type="presParOf" srcId="{246AD2AE-547E-4A14-877F-FFA345C6C3EF}" destId="{A3BB6ABA-57E5-44AB-9E70-454E95E93931}" srcOrd="1" destOrd="0" presId="urn:microsoft.com/office/officeart/2005/8/layout/hProcess9"/>
    <dgm:cxn modelId="{1CDC342E-7BE5-499F-8F3C-90D4748DC3FB}" type="presParOf" srcId="{246AD2AE-547E-4A14-877F-FFA345C6C3EF}" destId="{0482BB99-2CB0-49D7-9049-47CCD373FA15}" srcOrd="2" destOrd="0" presId="urn:microsoft.com/office/officeart/2005/8/layout/hProcess9"/>
    <dgm:cxn modelId="{D82C0130-0829-49BC-A9D9-4A92EC9F9B3D}" type="presParOf" srcId="{246AD2AE-547E-4A14-877F-FFA345C6C3EF}" destId="{498D8983-7E9C-48ED-B87D-E3179CB3D78A}" srcOrd="3" destOrd="0" presId="urn:microsoft.com/office/officeart/2005/8/layout/hProcess9"/>
    <dgm:cxn modelId="{9880D0D7-8751-4B17-9EA2-406DFBF5EE38}" type="presParOf" srcId="{246AD2AE-547E-4A14-877F-FFA345C6C3EF}" destId="{3FC1036F-E67E-4377-B0DA-42645DB84DAC}" srcOrd="4" destOrd="0" presId="urn:microsoft.com/office/officeart/2005/8/layout/hProcess9"/>
    <dgm:cxn modelId="{6F525DB4-1480-4C97-8EB1-E60D664C4A4F}" type="presParOf" srcId="{246AD2AE-547E-4A14-877F-FFA345C6C3EF}" destId="{BA65D14A-1454-4C76-9F56-426EC5579E94}" srcOrd="5" destOrd="0" presId="urn:microsoft.com/office/officeart/2005/8/layout/hProcess9"/>
    <dgm:cxn modelId="{E0C22B0E-C2C2-472A-8AFB-A292ABD38223}" type="presParOf" srcId="{246AD2AE-547E-4A14-877F-FFA345C6C3EF}" destId="{2882A177-B70F-4DBB-864C-1B8352F1C92C}" srcOrd="6" destOrd="0" presId="urn:microsoft.com/office/officeart/2005/8/layout/hProcess9"/>
    <dgm:cxn modelId="{E3827803-DA84-41EE-9510-EE96B6F885C9}" type="presParOf" srcId="{246AD2AE-547E-4A14-877F-FFA345C6C3EF}" destId="{E8C8933C-459B-4E79-9551-DD9A5BCB941D}" srcOrd="7" destOrd="0" presId="urn:microsoft.com/office/officeart/2005/8/layout/hProcess9"/>
    <dgm:cxn modelId="{5A710147-73ED-4BA7-965E-85D83511CE50}" type="presParOf" srcId="{246AD2AE-547E-4A14-877F-FFA345C6C3EF}" destId="{5814DCA4-1273-4835-BB66-B187AFA6B172}" srcOrd="8" destOrd="0" presId="urn:microsoft.com/office/officeart/2005/8/layout/hProcess9"/>
    <dgm:cxn modelId="{405B89D3-836C-47EF-86F2-ED565C30A039}" type="presParOf" srcId="{246AD2AE-547E-4A14-877F-FFA345C6C3EF}" destId="{26B93CC8-3F96-432B-883C-885AC3CDC69D}" srcOrd="9" destOrd="0" presId="urn:microsoft.com/office/officeart/2005/8/layout/hProcess9"/>
    <dgm:cxn modelId="{6AC07EF4-7A6B-4D21-865A-1A98BEE619A2}" type="presParOf" srcId="{246AD2AE-547E-4A14-877F-FFA345C6C3EF}" destId="{E83CAED7-AD1D-4A70-B792-D679359C9612}" srcOrd="10"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7C1C7-72F8-44EE-8DB7-9B107A588F56}">
      <dsp:nvSpPr>
        <dsp:cNvPr id="0" name=""/>
        <dsp:cNvSpPr/>
      </dsp:nvSpPr>
      <dsp:spPr>
        <a:xfrm>
          <a:off x="609599" y="0"/>
          <a:ext cx="6908800" cy="413575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F4708A-B415-41F1-8C76-37979A9068ED}">
      <dsp:nvSpPr>
        <dsp:cNvPr id="0" name=""/>
        <dsp:cNvSpPr/>
      </dsp:nvSpPr>
      <dsp:spPr>
        <a:xfrm>
          <a:off x="275431" y="1240725"/>
          <a:ext cx="2438400" cy="16543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i="0" kern="1200" dirty="0"/>
            <a:t>Request and parse the SpaceX launch data using the GET request</a:t>
          </a:r>
          <a:endParaRPr lang="en-AU" sz="1600" kern="1200" dirty="0"/>
        </a:p>
      </dsp:txBody>
      <dsp:txXfrm>
        <a:off x="356187" y="1321481"/>
        <a:ext cx="2276888" cy="1492789"/>
      </dsp:txXfrm>
    </dsp:sp>
    <dsp:sp modelId="{0482BB99-2CB0-49D7-9049-47CCD373FA15}">
      <dsp:nvSpPr>
        <dsp:cNvPr id="0" name=""/>
        <dsp:cNvSpPr/>
      </dsp:nvSpPr>
      <dsp:spPr>
        <a:xfrm>
          <a:off x="2844799" y="1240725"/>
          <a:ext cx="2438400" cy="16543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i="0" kern="1200" dirty="0"/>
            <a:t>Filter the </a:t>
          </a:r>
          <a:r>
            <a:rPr lang="en-GB" sz="1600" b="1" i="0" kern="1200" dirty="0" err="1"/>
            <a:t>dataframe</a:t>
          </a:r>
          <a:r>
            <a:rPr lang="en-GB" sz="1600" b="1" i="0" kern="1200" dirty="0"/>
            <a:t> to only include Falcon 9 launches</a:t>
          </a:r>
          <a:endParaRPr lang="en-AU" sz="1600" kern="1200" dirty="0"/>
        </a:p>
      </dsp:txBody>
      <dsp:txXfrm>
        <a:off x="2925555" y="1321481"/>
        <a:ext cx="2276888" cy="1492789"/>
      </dsp:txXfrm>
    </dsp:sp>
    <dsp:sp modelId="{3FC1036F-E67E-4377-B0DA-42645DB84DAC}">
      <dsp:nvSpPr>
        <dsp:cNvPr id="0" name=""/>
        <dsp:cNvSpPr/>
      </dsp:nvSpPr>
      <dsp:spPr>
        <a:xfrm>
          <a:off x="5414168" y="1240725"/>
          <a:ext cx="2438400" cy="16543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i="0" kern="1200" dirty="0"/>
            <a:t>Dealing with Missing Values:</a:t>
          </a:r>
        </a:p>
        <a:p>
          <a:pPr marL="0" lvl="0" indent="0" algn="ctr" defTabSz="711200">
            <a:lnSpc>
              <a:spcPct val="90000"/>
            </a:lnSpc>
            <a:spcBef>
              <a:spcPct val="0"/>
            </a:spcBef>
            <a:spcAft>
              <a:spcPct val="35000"/>
            </a:spcAft>
            <a:buNone/>
          </a:pPr>
          <a:r>
            <a:rPr lang="en-GB" sz="1600" b="1" i="0" kern="1200" dirty="0"/>
            <a:t>Payload Mass: Replace </a:t>
          </a:r>
          <a:r>
            <a:rPr lang="en-GB" sz="1600" b="1" i="0" kern="1200" dirty="0" err="1"/>
            <a:t>NaN</a:t>
          </a:r>
          <a:r>
            <a:rPr lang="en-GB" sz="1600" b="1" i="0" kern="1200" dirty="0"/>
            <a:t> with Mean</a:t>
          </a:r>
        </a:p>
        <a:p>
          <a:pPr marL="0" lvl="0" indent="0" algn="ctr" defTabSz="711200">
            <a:lnSpc>
              <a:spcPct val="90000"/>
            </a:lnSpc>
            <a:spcBef>
              <a:spcPct val="0"/>
            </a:spcBef>
            <a:spcAft>
              <a:spcPct val="35000"/>
            </a:spcAft>
            <a:buNone/>
          </a:pPr>
          <a:endParaRPr lang="en-AU" sz="1600" kern="1200" dirty="0"/>
        </a:p>
      </dsp:txBody>
      <dsp:txXfrm>
        <a:off x="5494924" y="1321481"/>
        <a:ext cx="2276888" cy="14927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7C1C7-72F8-44EE-8DB7-9B107A588F56}">
      <dsp:nvSpPr>
        <dsp:cNvPr id="0" name=""/>
        <dsp:cNvSpPr/>
      </dsp:nvSpPr>
      <dsp:spPr>
        <a:xfrm>
          <a:off x="609599" y="0"/>
          <a:ext cx="6908800" cy="413575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F4708A-B415-41F1-8C76-37979A9068ED}">
      <dsp:nvSpPr>
        <dsp:cNvPr id="0" name=""/>
        <dsp:cNvSpPr/>
      </dsp:nvSpPr>
      <dsp:spPr>
        <a:xfrm>
          <a:off x="8731" y="1240725"/>
          <a:ext cx="2616200" cy="16543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1" i="0" kern="1200" dirty="0"/>
            <a:t>Request the Falcon9 Launch Wiki page from its URL</a:t>
          </a:r>
          <a:endParaRPr lang="en-AU" sz="2200" kern="1200" dirty="0"/>
        </a:p>
      </dsp:txBody>
      <dsp:txXfrm>
        <a:off x="89487" y="1321481"/>
        <a:ext cx="2454688" cy="1492789"/>
      </dsp:txXfrm>
    </dsp:sp>
    <dsp:sp modelId="{0482BB99-2CB0-49D7-9049-47CCD373FA15}">
      <dsp:nvSpPr>
        <dsp:cNvPr id="0" name=""/>
        <dsp:cNvSpPr/>
      </dsp:nvSpPr>
      <dsp:spPr>
        <a:xfrm>
          <a:off x="2755899" y="1240725"/>
          <a:ext cx="2616200" cy="16543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1" i="0" kern="1200" dirty="0"/>
            <a:t>Extract all column/variable names from the HTML table header</a:t>
          </a:r>
          <a:endParaRPr lang="en-AU" sz="2200" kern="1200" dirty="0"/>
        </a:p>
      </dsp:txBody>
      <dsp:txXfrm>
        <a:off x="2836655" y="1321481"/>
        <a:ext cx="2454688" cy="1492789"/>
      </dsp:txXfrm>
    </dsp:sp>
    <dsp:sp modelId="{3FC1036F-E67E-4377-B0DA-42645DB84DAC}">
      <dsp:nvSpPr>
        <dsp:cNvPr id="0" name=""/>
        <dsp:cNvSpPr/>
      </dsp:nvSpPr>
      <dsp:spPr>
        <a:xfrm>
          <a:off x="5503068" y="1240725"/>
          <a:ext cx="2616200" cy="16543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1" i="0" kern="1200" dirty="0"/>
            <a:t>Create a data frame by parsing the launch HTML tables</a:t>
          </a:r>
          <a:endParaRPr lang="en-AU" sz="2200" kern="1200" dirty="0"/>
        </a:p>
      </dsp:txBody>
      <dsp:txXfrm>
        <a:off x="5583824" y="1321481"/>
        <a:ext cx="2454688" cy="14927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7C1C7-72F8-44EE-8DB7-9B107A588F56}">
      <dsp:nvSpPr>
        <dsp:cNvPr id="0" name=""/>
        <dsp:cNvSpPr/>
      </dsp:nvSpPr>
      <dsp:spPr>
        <a:xfrm>
          <a:off x="609599" y="0"/>
          <a:ext cx="6908800" cy="413575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F4708A-B415-41F1-8C76-37979A9068ED}">
      <dsp:nvSpPr>
        <dsp:cNvPr id="0" name=""/>
        <dsp:cNvSpPr/>
      </dsp:nvSpPr>
      <dsp:spPr>
        <a:xfrm>
          <a:off x="2232" y="1240725"/>
          <a:ext cx="1299765" cy="16543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i="0" kern="1200" dirty="0"/>
            <a:t>Assign Outcome Class to variable Y</a:t>
          </a:r>
          <a:endParaRPr lang="en-AU" sz="900" kern="1200" dirty="0"/>
        </a:p>
      </dsp:txBody>
      <dsp:txXfrm>
        <a:off x="65681" y="1304174"/>
        <a:ext cx="1172867" cy="1527403"/>
      </dsp:txXfrm>
    </dsp:sp>
    <dsp:sp modelId="{0482BB99-2CB0-49D7-9049-47CCD373FA15}">
      <dsp:nvSpPr>
        <dsp:cNvPr id="0" name=""/>
        <dsp:cNvSpPr/>
      </dsp:nvSpPr>
      <dsp:spPr>
        <a:xfrm>
          <a:off x="1366986" y="1240725"/>
          <a:ext cx="1299765" cy="16543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i="0" kern="1200" dirty="0" err="1"/>
            <a:t>StandardScaler</a:t>
          </a:r>
          <a:r>
            <a:rPr lang="en-GB" sz="900" b="1" i="0" kern="1200" dirty="0"/>
            <a:t> fit to standardise data as X</a:t>
          </a:r>
          <a:endParaRPr lang="en-AU" sz="900" kern="1200" dirty="0"/>
        </a:p>
      </dsp:txBody>
      <dsp:txXfrm>
        <a:off x="1430435" y="1304174"/>
        <a:ext cx="1172867" cy="1527403"/>
      </dsp:txXfrm>
    </dsp:sp>
    <dsp:sp modelId="{3FC1036F-E67E-4377-B0DA-42645DB84DAC}">
      <dsp:nvSpPr>
        <dsp:cNvPr id="0" name=""/>
        <dsp:cNvSpPr/>
      </dsp:nvSpPr>
      <dsp:spPr>
        <a:xfrm>
          <a:off x="2731740" y="1240725"/>
          <a:ext cx="1299765" cy="16543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AU" sz="900" kern="1200" dirty="0"/>
            <a:t>Split into training and test datasets using </a:t>
          </a:r>
          <a:r>
            <a:rPr lang="en-AU" sz="900" kern="1200" dirty="0" err="1"/>
            <a:t>train_test_split</a:t>
          </a:r>
          <a:endParaRPr lang="en-AU" sz="900" kern="1200" dirty="0"/>
        </a:p>
      </dsp:txBody>
      <dsp:txXfrm>
        <a:off x="2795189" y="1304174"/>
        <a:ext cx="1172867" cy="1527403"/>
      </dsp:txXfrm>
    </dsp:sp>
    <dsp:sp modelId="{2882A177-B70F-4DBB-864C-1B8352F1C92C}">
      <dsp:nvSpPr>
        <dsp:cNvPr id="0" name=""/>
        <dsp:cNvSpPr/>
      </dsp:nvSpPr>
      <dsp:spPr>
        <a:xfrm>
          <a:off x="4096494" y="1240725"/>
          <a:ext cx="1299765" cy="16543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AU" sz="900" kern="1200" dirty="0"/>
            <a:t>Using Train data, Fit and find the best parameters using </a:t>
          </a:r>
          <a:r>
            <a:rPr lang="en-AU" sz="900" kern="1200" dirty="0" err="1"/>
            <a:t>GridSearchCV</a:t>
          </a:r>
          <a:r>
            <a:rPr lang="en-AU" sz="900" kern="1200" dirty="0"/>
            <a:t> for the following classifiers:</a:t>
          </a:r>
        </a:p>
        <a:p>
          <a:pPr marL="0" lvl="0" indent="0" algn="ctr" defTabSz="400050">
            <a:lnSpc>
              <a:spcPct val="90000"/>
            </a:lnSpc>
            <a:spcBef>
              <a:spcPct val="0"/>
            </a:spcBef>
            <a:spcAft>
              <a:spcPct val="35000"/>
            </a:spcAft>
            <a:buNone/>
          </a:pPr>
          <a:r>
            <a:rPr lang="en-AU" sz="900" kern="1200" dirty="0"/>
            <a:t>- Log regression</a:t>
          </a:r>
        </a:p>
        <a:p>
          <a:pPr marL="0" lvl="0" indent="0" algn="ctr" defTabSz="400050">
            <a:lnSpc>
              <a:spcPct val="90000"/>
            </a:lnSpc>
            <a:spcBef>
              <a:spcPct val="0"/>
            </a:spcBef>
            <a:spcAft>
              <a:spcPct val="35000"/>
            </a:spcAft>
            <a:buNone/>
          </a:pPr>
          <a:r>
            <a:rPr lang="en-AU" sz="900" kern="1200" dirty="0"/>
            <a:t>- SVM</a:t>
          </a:r>
        </a:p>
        <a:p>
          <a:pPr marL="0" lvl="0" indent="0" algn="ctr" defTabSz="400050">
            <a:lnSpc>
              <a:spcPct val="90000"/>
            </a:lnSpc>
            <a:spcBef>
              <a:spcPct val="0"/>
            </a:spcBef>
            <a:spcAft>
              <a:spcPct val="35000"/>
            </a:spcAft>
            <a:buNone/>
          </a:pPr>
          <a:r>
            <a:rPr lang="en-AU" sz="900" kern="1200" dirty="0"/>
            <a:t>- Decision Tree</a:t>
          </a:r>
        </a:p>
        <a:p>
          <a:pPr marL="0" lvl="0" indent="0" algn="ctr" defTabSz="400050">
            <a:lnSpc>
              <a:spcPct val="90000"/>
            </a:lnSpc>
            <a:spcBef>
              <a:spcPct val="0"/>
            </a:spcBef>
            <a:spcAft>
              <a:spcPct val="35000"/>
            </a:spcAft>
            <a:buNone/>
          </a:pPr>
          <a:r>
            <a:rPr lang="en-AU" sz="900" kern="1200" dirty="0"/>
            <a:t>- KNN</a:t>
          </a:r>
        </a:p>
      </dsp:txBody>
      <dsp:txXfrm>
        <a:off x="4159943" y="1304174"/>
        <a:ext cx="1172867" cy="1527403"/>
      </dsp:txXfrm>
    </dsp:sp>
    <dsp:sp modelId="{5814DCA4-1273-4835-BB66-B187AFA6B172}">
      <dsp:nvSpPr>
        <dsp:cNvPr id="0" name=""/>
        <dsp:cNvSpPr/>
      </dsp:nvSpPr>
      <dsp:spPr>
        <a:xfrm>
          <a:off x="5461248" y="1240725"/>
          <a:ext cx="1299765" cy="16543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AU" sz="900" kern="1200" dirty="0"/>
            <a:t>For each classifier, calculate accuracy score of the fit for Test data and visual with Confusion Matrix </a:t>
          </a:r>
        </a:p>
      </dsp:txBody>
      <dsp:txXfrm>
        <a:off x="5524697" y="1304174"/>
        <a:ext cx="1172867" cy="1527403"/>
      </dsp:txXfrm>
    </dsp:sp>
    <dsp:sp modelId="{E83CAED7-AD1D-4A70-B792-D679359C9612}">
      <dsp:nvSpPr>
        <dsp:cNvPr id="0" name=""/>
        <dsp:cNvSpPr/>
      </dsp:nvSpPr>
      <dsp:spPr>
        <a:xfrm>
          <a:off x="6826001" y="1240725"/>
          <a:ext cx="1299765" cy="16543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AU" sz="900" kern="1200" dirty="0"/>
            <a:t>Determine best classifier based on accuracy score</a:t>
          </a:r>
        </a:p>
      </dsp:txBody>
      <dsp:txXfrm>
        <a:off x="6889450" y="1304174"/>
        <a:ext cx="1172867" cy="152740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ektran2002/IBMdatascience/blob/347d09f03f4f5c03dab7107dad8912ca0f4e1e6c/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chart" Target="../charts/chart2.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ktran2002/IBMdatascience/blob/347d09f03f4f5c03dab7107dad8912ca0f4e1e6c/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ktran2002/IBMdatascience/blob/cec52c827b465d31c1d9b38b348d381f8a560804/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ktran2002/IBMdatascience/blob/347d09f03f4f5c03dab7107dad8912ca0f4e1e6c/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ektran2002/IBMdatascience/blob/10a94197f4dbdd73b330584f4e09f07b577a948e/%5B7%5D%20spacex%20dash%20app.py"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ektran2002/IBMdatascience/blob/347d09f03f4f5c03dab7107dad8912ca0f4e1e6c/SpaceX_Machine_Learning_Prediction_Part_5.jupyterlite.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ektran2002/IBMdatascience/blob/347d09f03f4f5c03dab7107dad8912ca0f4e1e6c/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ektran2002/IBMdatascience/blob/347d09f03f4f5c03dab7107dad8912ca0f4e1e6c/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Erik Tran</a:t>
            </a:r>
          </a:p>
          <a:p>
            <a:r>
              <a:rPr lang="en-US" dirty="0">
                <a:solidFill>
                  <a:schemeClr val="bg2"/>
                </a:solidFill>
                <a:latin typeface="Abadi" panose="020B0604020104020204" pitchFamily="34" charset="0"/>
                <a:ea typeface="SF Pro" pitchFamily="2" charset="0"/>
                <a:cs typeface="SF Pro" pitchFamily="2" charset="0"/>
              </a:rPr>
              <a:t>3 March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5325989" cy="3660775"/>
          </a:xfrm>
          <a:prstGeom prst="rect">
            <a:avLst/>
          </a:prstGeom>
        </p:spPr>
        <p:txBody>
          <a:bodyPr/>
          <a:lstStyle/>
          <a:p>
            <a:pPr marL="457200" indent="-457200">
              <a:buFont typeface="+mj-lt"/>
              <a:buAutoNum type="arabicPeriod"/>
            </a:pPr>
            <a:r>
              <a:rPr lang="en-GB" sz="2200" dirty="0">
                <a:solidFill>
                  <a:schemeClr val="accent3">
                    <a:lumMod val="25000"/>
                  </a:schemeClr>
                </a:solidFill>
                <a:latin typeface="Abadi" panose="020B0604020104020204" pitchFamily="34" charset="0"/>
              </a:rPr>
              <a:t>Calculate the number of launches on each site</a:t>
            </a:r>
          </a:p>
          <a:p>
            <a:pPr marL="457200" indent="-457200">
              <a:buFont typeface="+mj-lt"/>
              <a:buAutoNum type="arabicPeriod"/>
            </a:pPr>
            <a:r>
              <a:rPr lang="en-GB" sz="2200" dirty="0">
                <a:solidFill>
                  <a:schemeClr val="accent3">
                    <a:lumMod val="25000"/>
                  </a:schemeClr>
                </a:solidFill>
                <a:latin typeface="Abadi" panose="020B0604020104020204" pitchFamily="34" charset="0"/>
              </a:rPr>
              <a:t>Calculate the number and occurrence of each orbit</a:t>
            </a:r>
          </a:p>
          <a:p>
            <a:pPr marL="457200" indent="-457200">
              <a:buFont typeface="+mj-lt"/>
              <a:buAutoNum type="arabicPeriod"/>
            </a:pPr>
            <a:r>
              <a:rPr lang="en-GB" sz="2200" dirty="0">
                <a:solidFill>
                  <a:schemeClr val="accent3">
                    <a:lumMod val="25000"/>
                  </a:schemeClr>
                </a:solidFill>
                <a:latin typeface="Abadi" panose="020B0604020104020204" pitchFamily="34" charset="0"/>
              </a:rPr>
              <a:t>Calculate the number and </a:t>
            </a:r>
            <a:r>
              <a:rPr lang="en-GB" sz="2200" dirty="0" err="1">
                <a:solidFill>
                  <a:schemeClr val="accent3">
                    <a:lumMod val="25000"/>
                  </a:schemeClr>
                </a:solidFill>
                <a:latin typeface="Abadi" panose="020B0604020104020204" pitchFamily="34" charset="0"/>
              </a:rPr>
              <a:t>occurence</a:t>
            </a:r>
            <a:r>
              <a:rPr lang="en-GB" sz="2200" dirty="0">
                <a:solidFill>
                  <a:schemeClr val="accent3">
                    <a:lumMod val="25000"/>
                  </a:schemeClr>
                </a:solidFill>
                <a:latin typeface="Abadi" panose="020B0604020104020204" pitchFamily="34" charset="0"/>
              </a:rPr>
              <a:t> of mission outcome of the orbits:</a:t>
            </a:r>
          </a:p>
          <a:p>
            <a:pPr marL="914400" lvl="2" indent="0">
              <a:buNone/>
            </a:pPr>
            <a:r>
              <a:rPr lang="en-GB" sz="800" b="1" dirty="0">
                <a:latin typeface="system-ui"/>
              </a:rPr>
              <a:t>1: First stage successfully landed</a:t>
            </a:r>
          </a:p>
          <a:p>
            <a:pPr marL="914400" lvl="2" indent="0">
              <a:buNone/>
            </a:pPr>
            <a:r>
              <a:rPr lang="en-GB" sz="800" b="1" dirty="0">
                <a:latin typeface="system-ui"/>
              </a:rPr>
              <a:t>0: First stage landing was unsuccessful</a:t>
            </a:r>
            <a:endParaRPr lang="en-GB" sz="800" b="1" i="0" dirty="0">
              <a:effectLst/>
              <a:latin typeface="system-ui"/>
            </a:endParaRPr>
          </a:p>
          <a:p>
            <a:pPr marL="457200" indent="-457200">
              <a:buFont typeface="+mj-lt"/>
              <a:buAutoNum type="arabicPeriod"/>
            </a:pPr>
            <a:endParaRPr lang="en-GB"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 Placeholder 2">
            <a:extLst>
              <a:ext uri="{FF2B5EF4-FFF2-40B4-BE49-F238E27FC236}">
                <a16:creationId xmlns:a16="http://schemas.microsoft.com/office/drawing/2014/main" id="{041BFBB3-D59C-F75F-E829-F18568C9A67F}"/>
              </a:ext>
            </a:extLst>
          </p:cNvPr>
          <p:cNvSpPr txBox="1">
            <a:spLocks/>
          </p:cNvSpPr>
          <p:nvPr/>
        </p:nvSpPr>
        <p:spPr>
          <a:xfrm>
            <a:off x="820738" y="5624512"/>
            <a:ext cx="6007445" cy="694838"/>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https://github.com/ektran2002/IBMdatascience/blob/347d09f03f4f5c03dab7107dad8912ca0f4e1e6c/labs-jupyter-spacex-Data%20wrangling.ipynb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graphicFrame>
        <p:nvGraphicFramePr>
          <p:cNvPr id="12" name="Chart 11">
            <a:extLst>
              <a:ext uri="{FF2B5EF4-FFF2-40B4-BE49-F238E27FC236}">
                <a16:creationId xmlns:a16="http://schemas.microsoft.com/office/drawing/2014/main" id="{0CC6DDDF-E19F-6BBE-4169-1E1ECC6B6CD6}"/>
              </a:ext>
            </a:extLst>
          </p:cNvPr>
          <p:cNvGraphicFramePr/>
          <p:nvPr>
            <p:extLst>
              <p:ext uri="{D42A27DB-BD31-4B8C-83A1-F6EECF244321}">
                <p14:modId xmlns:p14="http://schemas.microsoft.com/office/powerpoint/2010/main" val="199299181"/>
              </p:ext>
            </p:extLst>
          </p:nvPr>
        </p:nvGraphicFramePr>
        <p:xfrm>
          <a:off x="7374835" y="1083648"/>
          <a:ext cx="3538330" cy="273297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BF89D63F-B021-9993-205E-10777B5D465A}"/>
              </a:ext>
            </a:extLst>
          </p:cNvPr>
          <p:cNvGraphicFramePr/>
          <p:nvPr>
            <p:extLst>
              <p:ext uri="{D42A27DB-BD31-4B8C-83A1-F6EECF244321}">
                <p14:modId xmlns:p14="http://schemas.microsoft.com/office/powerpoint/2010/main" val="1145559266"/>
              </p:ext>
            </p:extLst>
          </p:nvPr>
        </p:nvGraphicFramePr>
        <p:xfrm>
          <a:off x="6982239" y="3816625"/>
          <a:ext cx="4323522" cy="283245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Outcome class vs Flight Number &amp; Launch Site</a:t>
            </a:r>
          </a:p>
          <a:p>
            <a:pPr>
              <a:lnSpc>
                <a:spcPct val="100000"/>
              </a:lnSpc>
              <a:spcBef>
                <a:spcPts val="1400"/>
              </a:spcBef>
            </a:pPr>
            <a:r>
              <a:rPr lang="en-US" sz="2200" dirty="0">
                <a:solidFill>
                  <a:schemeClr val="accent3">
                    <a:lumMod val="25000"/>
                  </a:schemeClr>
                </a:solidFill>
                <a:latin typeface="Abadi"/>
              </a:rPr>
              <a:t>Scatter plot: Outcome class vs Payload and Launch Site</a:t>
            </a:r>
          </a:p>
          <a:p>
            <a:pPr>
              <a:lnSpc>
                <a:spcPct val="100000"/>
              </a:lnSpc>
              <a:spcBef>
                <a:spcPts val="1400"/>
              </a:spcBef>
            </a:pPr>
            <a:r>
              <a:rPr lang="en-US" sz="2200" dirty="0">
                <a:solidFill>
                  <a:schemeClr val="accent3">
                    <a:lumMod val="25000"/>
                  </a:schemeClr>
                </a:solidFill>
                <a:latin typeface="Abadi"/>
              </a:rPr>
              <a:t>Bar plot: Outcome vs Orbit</a:t>
            </a:r>
          </a:p>
          <a:p>
            <a:pPr>
              <a:lnSpc>
                <a:spcPct val="100000"/>
              </a:lnSpc>
              <a:spcBef>
                <a:spcPts val="1400"/>
              </a:spcBef>
            </a:pPr>
            <a:r>
              <a:rPr lang="en-US" sz="2200" dirty="0">
                <a:solidFill>
                  <a:schemeClr val="accent3">
                    <a:lumMod val="25000"/>
                  </a:schemeClr>
                </a:solidFill>
                <a:latin typeface="Abadi"/>
              </a:rPr>
              <a:t>Cat plot: Outcome class vs Flight Number and Orbit</a:t>
            </a:r>
          </a:p>
          <a:p>
            <a:pPr>
              <a:lnSpc>
                <a:spcPct val="100000"/>
              </a:lnSpc>
              <a:spcBef>
                <a:spcPts val="1400"/>
              </a:spcBef>
            </a:pPr>
            <a:r>
              <a:rPr lang="en-US" sz="2200" dirty="0">
                <a:solidFill>
                  <a:schemeClr val="accent3">
                    <a:lumMod val="25000"/>
                  </a:schemeClr>
                </a:solidFill>
                <a:latin typeface="Abadi"/>
              </a:rPr>
              <a:t>Line plot: Success rate vs Year</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6F632C57-463D-2554-4A27-B5DE6A0D2512}"/>
              </a:ext>
            </a:extLst>
          </p:cNvPr>
          <p:cNvSpPr txBox="1">
            <a:spLocks/>
          </p:cNvSpPr>
          <p:nvPr/>
        </p:nvSpPr>
        <p:spPr>
          <a:xfrm>
            <a:off x="820738" y="5624512"/>
            <a:ext cx="10550524" cy="401638"/>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https://github.com/ektran2002/IBMdatascience/blob/347d09f03f4f5c03dab7107dad8912ca0f4e1e6c/jupyter-labs-eda-dataviz.ipynb.jupyterlite.ipynb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E6AADA6C-162E-8F08-2DF7-1B868DB7C112}"/>
              </a:ext>
            </a:extLst>
          </p:cNvPr>
          <p:cNvSpPr txBox="1">
            <a:spLocks/>
          </p:cNvSpPr>
          <p:nvPr/>
        </p:nvSpPr>
        <p:spPr>
          <a:xfrm>
            <a:off x="820738" y="5624512"/>
            <a:ext cx="10550524" cy="401638"/>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https://github.com/ektran2002/IBMdatascience/blob/cec52c827b465d31c1d9b38b348d381f8a560804/jupyter-labs-eda-sql-coursera_sqllite.ipynb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graphicFrame>
        <p:nvGraphicFramePr>
          <p:cNvPr id="7" name="Table 6">
            <a:extLst>
              <a:ext uri="{FF2B5EF4-FFF2-40B4-BE49-F238E27FC236}">
                <a16:creationId xmlns:a16="http://schemas.microsoft.com/office/drawing/2014/main" id="{F69F5F70-10F3-9FFD-B43C-39E97BD5AD2A}"/>
              </a:ext>
            </a:extLst>
          </p:cNvPr>
          <p:cNvGraphicFramePr>
            <a:graphicFrameLocks noGrp="1"/>
          </p:cNvGraphicFramePr>
          <p:nvPr>
            <p:extLst>
              <p:ext uri="{D42A27DB-BD31-4B8C-83A1-F6EECF244321}">
                <p14:modId xmlns:p14="http://schemas.microsoft.com/office/powerpoint/2010/main" val="1376606483"/>
              </p:ext>
            </p:extLst>
          </p:nvPr>
        </p:nvGraphicFramePr>
        <p:xfrm>
          <a:off x="820738" y="1362537"/>
          <a:ext cx="10550524" cy="4046220"/>
        </p:xfrm>
        <a:graphic>
          <a:graphicData uri="http://schemas.openxmlformats.org/drawingml/2006/table">
            <a:tbl>
              <a:tblPr firstRow="1" bandRow="1">
                <a:tableStyleId>{5C22544A-7EE6-4342-B048-85BDC9FD1C3A}</a:tableStyleId>
              </a:tblPr>
              <a:tblGrid>
                <a:gridCol w="5275262">
                  <a:extLst>
                    <a:ext uri="{9D8B030D-6E8A-4147-A177-3AD203B41FA5}">
                      <a16:colId xmlns:a16="http://schemas.microsoft.com/office/drawing/2014/main" val="3292164518"/>
                    </a:ext>
                  </a:extLst>
                </a:gridCol>
                <a:gridCol w="5275262">
                  <a:extLst>
                    <a:ext uri="{9D8B030D-6E8A-4147-A177-3AD203B41FA5}">
                      <a16:colId xmlns:a16="http://schemas.microsoft.com/office/drawing/2014/main" val="1181160046"/>
                    </a:ext>
                  </a:extLst>
                </a:gridCol>
              </a:tblGrid>
              <a:tr h="0">
                <a:tc>
                  <a:txBody>
                    <a:bodyPr/>
                    <a:lstStyle/>
                    <a:p>
                      <a:endParaRPr lang="en-AU" sz="1050" dirty="0"/>
                    </a:p>
                  </a:txBody>
                  <a:tcPr/>
                </a:tc>
                <a:tc>
                  <a:txBody>
                    <a:bodyPr/>
                    <a:lstStyle/>
                    <a:p>
                      <a:endParaRPr lang="en-AU" sz="1050"/>
                    </a:p>
                  </a:txBody>
                  <a:tcPr/>
                </a:tc>
                <a:extLst>
                  <a:ext uri="{0D108BD9-81ED-4DB2-BD59-A6C34878D82A}">
                    <a16:rowId xmlns:a16="http://schemas.microsoft.com/office/drawing/2014/main" val="1433638743"/>
                  </a:ext>
                </a:extLst>
              </a:tr>
              <a:tr h="1251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solidFill>
                            <a:schemeClr val="accent3">
                              <a:lumMod val="25000"/>
                            </a:schemeClr>
                          </a:solidFill>
                          <a:latin typeface="Abadi"/>
                        </a:rPr>
                        <a:t>Display the names of the unique launch sites in the space mission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solidFill>
                            <a:schemeClr val="accent3">
                              <a:lumMod val="25000"/>
                            </a:schemeClr>
                          </a:solidFill>
                          <a:latin typeface="Abadi"/>
                        </a:rPr>
                        <a:t>select distinct </a:t>
                      </a:r>
                      <a:r>
                        <a:rPr lang="en-GB" sz="1050" dirty="0" err="1">
                          <a:solidFill>
                            <a:schemeClr val="accent3">
                              <a:lumMod val="25000"/>
                            </a:schemeClr>
                          </a:solidFill>
                          <a:latin typeface="Abadi"/>
                        </a:rPr>
                        <a:t>Launch_Site</a:t>
                      </a:r>
                      <a:r>
                        <a:rPr lang="en-GB" sz="1050" dirty="0">
                          <a:solidFill>
                            <a:schemeClr val="accent3">
                              <a:lumMod val="25000"/>
                            </a:schemeClr>
                          </a:solidFill>
                          <a:latin typeface="Abadi"/>
                        </a:rPr>
                        <a:t> from SPACEXTABLE</a:t>
                      </a:r>
                    </a:p>
                  </a:txBody>
                  <a:tcPr/>
                </a:tc>
                <a:extLst>
                  <a:ext uri="{0D108BD9-81ED-4DB2-BD59-A6C34878D82A}">
                    <a16:rowId xmlns:a16="http://schemas.microsoft.com/office/drawing/2014/main" val="4166574060"/>
                  </a:ext>
                </a:extLst>
              </a:tr>
              <a:tr h="1251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solidFill>
                            <a:schemeClr val="accent3">
                              <a:lumMod val="25000"/>
                            </a:schemeClr>
                          </a:solidFill>
                          <a:latin typeface="Abadi"/>
                        </a:rPr>
                        <a:t>Display 5 records where launch sites begin with the string 'CCA'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solidFill>
                            <a:schemeClr val="accent3">
                              <a:lumMod val="25000"/>
                            </a:schemeClr>
                          </a:solidFill>
                          <a:latin typeface="Abadi"/>
                        </a:rPr>
                        <a:t>select * from SPACEXTABLE where </a:t>
                      </a:r>
                      <a:r>
                        <a:rPr lang="en-GB" sz="1050" dirty="0" err="1">
                          <a:solidFill>
                            <a:schemeClr val="accent3">
                              <a:lumMod val="25000"/>
                            </a:schemeClr>
                          </a:solidFill>
                          <a:latin typeface="Abadi"/>
                        </a:rPr>
                        <a:t>Launch_Site</a:t>
                      </a:r>
                      <a:r>
                        <a:rPr lang="en-GB" sz="1050" dirty="0">
                          <a:solidFill>
                            <a:schemeClr val="accent3">
                              <a:lumMod val="25000"/>
                            </a:schemeClr>
                          </a:solidFill>
                          <a:latin typeface="Abadi"/>
                        </a:rPr>
                        <a:t> like "CCA%" limit 5</a:t>
                      </a:r>
                    </a:p>
                  </a:txBody>
                  <a:tcPr/>
                </a:tc>
                <a:extLst>
                  <a:ext uri="{0D108BD9-81ED-4DB2-BD59-A6C34878D82A}">
                    <a16:rowId xmlns:a16="http://schemas.microsoft.com/office/drawing/2014/main" val="2656924297"/>
                  </a:ext>
                </a:extLst>
              </a:tr>
              <a:tr h="1251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solidFill>
                            <a:schemeClr val="accent3">
                              <a:lumMod val="25000"/>
                            </a:schemeClr>
                          </a:solidFill>
                          <a:latin typeface="Abadi"/>
                        </a:rPr>
                        <a:t>Display the total payload mass carried by boosters launched by NASA (CRS)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solidFill>
                            <a:schemeClr val="accent3">
                              <a:lumMod val="25000"/>
                            </a:schemeClr>
                          </a:solidFill>
                          <a:latin typeface="Abadi"/>
                        </a:rPr>
                        <a:t>select sum(PAYLOAD_MASS__KG_) from SPACEXTABLE where Customer == "NASA (CRS)“</a:t>
                      </a:r>
                    </a:p>
                  </a:txBody>
                  <a:tcPr/>
                </a:tc>
                <a:extLst>
                  <a:ext uri="{0D108BD9-81ED-4DB2-BD59-A6C34878D82A}">
                    <a16:rowId xmlns:a16="http://schemas.microsoft.com/office/drawing/2014/main" val="781521274"/>
                  </a:ext>
                </a:extLst>
              </a:tr>
              <a:tr h="1787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solidFill>
                            <a:schemeClr val="accent3">
                              <a:lumMod val="25000"/>
                            </a:schemeClr>
                          </a:solidFill>
                          <a:latin typeface="Abadi"/>
                        </a:rPr>
                        <a:t>Display average payload mass carried by booster version F9 v1.1</a:t>
                      </a:r>
                    </a:p>
                    <a:p>
                      <a:endParaRPr lang="en-AU" sz="1050" dirty="0"/>
                    </a:p>
                  </a:txBody>
                  <a:tcPr/>
                </a:tc>
                <a:tc>
                  <a:txBody>
                    <a:bodyPr/>
                    <a:lstStyle/>
                    <a:p>
                      <a:r>
                        <a:rPr lang="en-GB" sz="1050" b="1" dirty="0">
                          <a:effectLst/>
                        </a:rPr>
                        <a:t>select</a:t>
                      </a:r>
                      <a:r>
                        <a:rPr lang="en-GB" sz="1050" dirty="0">
                          <a:effectLst/>
                        </a:rPr>
                        <a:t> </a:t>
                      </a:r>
                      <a:r>
                        <a:rPr lang="en-GB" sz="1050" b="1" dirty="0" err="1">
                          <a:effectLst/>
                        </a:rPr>
                        <a:t>avg</a:t>
                      </a:r>
                      <a:r>
                        <a:rPr lang="en-GB" sz="1050" dirty="0">
                          <a:effectLst/>
                        </a:rPr>
                        <a:t>(</a:t>
                      </a:r>
                      <a:r>
                        <a:rPr lang="en-GB" sz="1050" dirty="0"/>
                        <a:t>PAYLOAD_MASS__KG_</a:t>
                      </a:r>
                      <a:r>
                        <a:rPr lang="en-GB" sz="1050" dirty="0">
                          <a:effectLst/>
                        </a:rPr>
                        <a:t>) </a:t>
                      </a:r>
                      <a:r>
                        <a:rPr lang="en-GB" sz="1050" b="1" dirty="0">
                          <a:effectLst/>
                        </a:rPr>
                        <a:t>from</a:t>
                      </a:r>
                      <a:r>
                        <a:rPr lang="en-GB" sz="1050" dirty="0">
                          <a:effectLst/>
                        </a:rPr>
                        <a:t> </a:t>
                      </a:r>
                      <a:r>
                        <a:rPr lang="en-GB" sz="1050" dirty="0"/>
                        <a:t>SPACEXTABLE</a:t>
                      </a:r>
                      <a:r>
                        <a:rPr lang="en-GB" sz="1050" dirty="0">
                          <a:effectLst/>
                        </a:rPr>
                        <a:t> </a:t>
                      </a:r>
                      <a:r>
                        <a:rPr lang="en-GB" sz="1050" b="1" dirty="0">
                          <a:effectLst/>
                        </a:rPr>
                        <a:t>where</a:t>
                      </a:r>
                      <a:r>
                        <a:rPr lang="en-GB" sz="1050" dirty="0">
                          <a:effectLst/>
                        </a:rPr>
                        <a:t> </a:t>
                      </a:r>
                      <a:r>
                        <a:rPr lang="en-GB" sz="1050" dirty="0" err="1"/>
                        <a:t>Booster_Version</a:t>
                      </a:r>
                      <a:r>
                        <a:rPr lang="en-GB" sz="1050" dirty="0">
                          <a:effectLst/>
                        </a:rPr>
                        <a:t> </a:t>
                      </a:r>
                      <a:r>
                        <a:rPr lang="en-GB" sz="1050" b="1" dirty="0">
                          <a:effectLst/>
                        </a:rPr>
                        <a:t>like</a:t>
                      </a:r>
                      <a:r>
                        <a:rPr lang="en-GB" sz="1050" dirty="0">
                          <a:effectLst/>
                        </a:rPr>
                        <a:t> "F9 v1.1%"</a:t>
                      </a:r>
                      <a:endParaRPr lang="en-AU" sz="1050" dirty="0"/>
                    </a:p>
                  </a:txBody>
                  <a:tcPr/>
                </a:tc>
                <a:extLst>
                  <a:ext uri="{0D108BD9-81ED-4DB2-BD59-A6C34878D82A}">
                    <a16:rowId xmlns:a16="http://schemas.microsoft.com/office/drawing/2014/main" val="2868629211"/>
                  </a:ext>
                </a:extLst>
              </a:tr>
              <a:tr h="0">
                <a:tc>
                  <a:txBody>
                    <a:bodyPr/>
                    <a:lstStyle/>
                    <a:p>
                      <a:r>
                        <a:rPr lang="en-GB" sz="1050" dirty="0"/>
                        <a:t>List the date when the first </a:t>
                      </a:r>
                      <a:r>
                        <a:rPr lang="en-GB" sz="1050" dirty="0" err="1"/>
                        <a:t>succesful</a:t>
                      </a:r>
                      <a:r>
                        <a:rPr lang="en-GB" sz="1050" dirty="0"/>
                        <a:t> landing outcome in ground pad was </a:t>
                      </a:r>
                      <a:r>
                        <a:rPr lang="en-GB" sz="1050" dirty="0" err="1"/>
                        <a:t>acheived</a:t>
                      </a:r>
                      <a:r>
                        <a:rPr lang="en-GB" sz="1050" dirty="0"/>
                        <a:t>.</a:t>
                      </a:r>
                      <a:endParaRPr lang="en-AU" sz="1050" dirty="0"/>
                    </a:p>
                  </a:txBody>
                  <a:tcPr/>
                </a:tc>
                <a:tc>
                  <a:txBody>
                    <a:bodyPr/>
                    <a:lstStyle/>
                    <a:p>
                      <a:r>
                        <a:rPr lang="en-GB" sz="1050" dirty="0"/>
                        <a:t>select min(Date) from SPACEXTABLE where </a:t>
                      </a:r>
                      <a:r>
                        <a:rPr lang="en-GB" sz="1050" dirty="0" err="1"/>
                        <a:t>Landing_Outcome</a:t>
                      </a:r>
                      <a:r>
                        <a:rPr lang="en-GB" sz="1050" dirty="0"/>
                        <a:t> == "Success (ground pad)"</a:t>
                      </a:r>
                      <a:endParaRPr lang="en-AU" sz="1050" dirty="0"/>
                    </a:p>
                  </a:txBody>
                  <a:tcPr/>
                </a:tc>
                <a:extLst>
                  <a:ext uri="{0D108BD9-81ED-4DB2-BD59-A6C34878D82A}">
                    <a16:rowId xmlns:a16="http://schemas.microsoft.com/office/drawing/2014/main" val="254167287"/>
                  </a:ext>
                </a:extLst>
              </a:tr>
              <a:tr h="0">
                <a:tc>
                  <a:txBody>
                    <a:bodyPr/>
                    <a:lstStyle/>
                    <a:p>
                      <a:r>
                        <a:rPr lang="en-GB" sz="1050" dirty="0"/>
                        <a:t>List the names of the boosters which have success in drone ship and have payload mass greater than 4000 but less than 6000</a:t>
                      </a:r>
                      <a:endParaRPr lang="en-AU" sz="1050" dirty="0"/>
                    </a:p>
                  </a:txBody>
                  <a:tcPr/>
                </a:tc>
                <a:tc>
                  <a:txBody>
                    <a:bodyPr/>
                    <a:lstStyle/>
                    <a:p>
                      <a:r>
                        <a:rPr lang="en-GB" sz="1050" dirty="0"/>
                        <a:t>select distinct </a:t>
                      </a:r>
                      <a:r>
                        <a:rPr lang="en-GB" sz="1050" dirty="0" err="1"/>
                        <a:t>Booster_Version</a:t>
                      </a:r>
                      <a:r>
                        <a:rPr lang="en-GB" sz="1050" dirty="0"/>
                        <a:t> from SPACEXTABLE </a:t>
                      </a:r>
                    </a:p>
                    <a:p>
                      <a:r>
                        <a:rPr lang="en-GB" sz="1050" dirty="0"/>
                        <a:t>where </a:t>
                      </a:r>
                      <a:r>
                        <a:rPr lang="en-GB" sz="1050" dirty="0" err="1"/>
                        <a:t>Landing_Outcome</a:t>
                      </a:r>
                      <a:r>
                        <a:rPr lang="en-GB" sz="1050" dirty="0"/>
                        <a:t> == "Success (drone ship)" and PAYLOAD_MASS__KG_ &gt; 4000 and  PAYLOAD_MASS__KG_ &lt; 6000</a:t>
                      </a:r>
                      <a:endParaRPr lang="en-AU" sz="1050" dirty="0"/>
                    </a:p>
                  </a:txBody>
                  <a:tcPr/>
                </a:tc>
                <a:extLst>
                  <a:ext uri="{0D108BD9-81ED-4DB2-BD59-A6C34878D82A}">
                    <a16:rowId xmlns:a16="http://schemas.microsoft.com/office/drawing/2014/main" val="1768788442"/>
                  </a:ext>
                </a:extLst>
              </a:tr>
              <a:tr h="0">
                <a:tc>
                  <a:txBody>
                    <a:bodyPr/>
                    <a:lstStyle/>
                    <a:p>
                      <a:r>
                        <a:rPr lang="en-GB" sz="1050" dirty="0"/>
                        <a:t>List the total number of successful and failure mission outcomes</a:t>
                      </a:r>
                      <a:endParaRPr lang="en-AU" sz="1050" dirty="0"/>
                    </a:p>
                  </a:txBody>
                  <a:tcPr/>
                </a:tc>
                <a:tc>
                  <a:txBody>
                    <a:bodyPr/>
                    <a:lstStyle/>
                    <a:p>
                      <a:r>
                        <a:rPr lang="en-GB" sz="1050" dirty="0"/>
                        <a:t>select </a:t>
                      </a:r>
                      <a:r>
                        <a:rPr lang="en-GB" sz="1050" dirty="0" err="1"/>
                        <a:t>Mission_Outcome</a:t>
                      </a:r>
                      <a:r>
                        <a:rPr lang="en-GB" sz="1050" dirty="0"/>
                        <a:t>, count(*) from SPACEXTABLE group by </a:t>
                      </a:r>
                      <a:r>
                        <a:rPr lang="en-GB" sz="1050" dirty="0" err="1"/>
                        <a:t>Mission_Outcome</a:t>
                      </a:r>
                      <a:endParaRPr lang="en-GB" sz="1050" dirty="0"/>
                    </a:p>
                  </a:txBody>
                  <a:tcPr/>
                </a:tc>
                <a:extLst>
                  <a:ext uri="{0D108BD9-81ED-4DB2-BD59-A6C34878D82A}">
                    <a16:rowId xmlns:a16="http://schemas.microsoft.com/office/drawing/2014/main" val="3954765486"/>
                  </a:ext>
                </a:extLst>
              </a:tr>
              <a:tr h="0">
                <a:tc>
                  <a:txBody>
                    <a:bodyPr/>
                    <a:lstStyle/>
                    <a:p>
                      <a:r>
                        <a:rPr lang="en-GB" sz="1050" dirty="0"/>
                        <a:t>List the names of the </a:t>
                      </a:r>
                      <a:r>
                        <a:rPr lang="en-GB" sz="1050" dirty="0" err="1"/>
                        <a:t>booster_versions</a:t>
                      </a:r>
                      <a:r>
                        <a:rPr lang="en-GB" sz="1050" dirty="0"/>
                        <a:t> which have carried the maximum payload mass. Use a subquery</a:t>
                      </a:r>
                      <a:endParaRPr lang="en-AU" sz="1050" dirty="0"/>
                    </a:p>
                  </a:txBody>
                  <a:tcPr/>
                </a:tc>
                <a:tc>
                  <a:txBody>
                    <a:bodyPr/>
                    <a:lstStyle/>
                    <a:p>
                      <a:r>
                        <a:rPr lang="en-AU" sz="1050" dirty="0"/>
                        <a:t>select </a:t>
                      </a:r>
                      <a:r>
                        <a:rPr lang="en-AU" sz="1050" dirty="0" err="1"/>
                        <a:t>Booster_Version</a:t>
                      </a:r>
                      <a:r>
                        <a:rPr lang="en-AU" sz="1050" dirty="0"/>
                        <a:t>, PAYLOAD_MASS__KG_ from SPACEXTABLE </a:t>
                      </a:r>
                    </a:p>
                    <a:p>
                      <a:r>
                        <a:rPr lang="en-AU" sz="1050" dirty="0"/>
                        <a:t>where PAYLOAD_MASS__KG_ == (select max(PAYLOAD_MASS__KG_) from SPACEXTABLE)</a:t>
                      </a:r>
                    </a:p>
                  </a:txBody>
                  <a:tcPr/>
                </a:tc>
                <a:extLst>
                  <a:ext uri="{0D108BD9-81ED-4DB2-BD59-A6C34878D82A}">
                    <a16:rowId xmlns:a16="http://schemas.microsoft.com/office/drawing/2014/main" val="741705248"/>
                  </a:ext>
                </a:extLst>
              </a:tr>
              <a:tr h="0">
                <a:tc>
                  <a:txBody>
                    <a:bodyPr/>
                    <a:lstStyle/>
                    <a:p>
                      <a:r>
                        <a:rPr lang="en-GB" sz="1050" dirty="0"/>
                        <a:t>List the records which will display the month names, failure </a:t>
                      </a:r>
                      <a:r>
                        <a:rPr lang="en-GB" sz="1050" dirty="0" err="1"/>
                        <a:t>landing_outcomes</a:t>
                      </a:r>
                      <a:r>
                        <a:rPr lang="en-GB" sz="1050" dirty="0"/>
                        <a:t> in drone ship ,booster versions, </a:t>
                      </a:r>
                      <a:r>
                        <a:rPr lang="en-GB" sz="1050" dirty="0" err="1"/>
                        <a:t>launch_site</a:t>
                      </a:r>
                      <a:r>
                        <a:rPr lang="en-GB" sz="1050" dirty="0"/>
                        <a:t> for the months in year 2015.</a:t>
                      </a:r>
                      <a:endParaRPr lang="en-AU" sz="1050" dirty="0"/>
                    </a:p>
                  </a:txBody>
                  <a:tcPr/>
                </a:tc>
                <a:tc>
                  <a:txBody>
                    <a:bodyPr/>
                    <a:lstStyle/>
                    <a:p>
                      <a:r>
                        <a:rPr lang="en-GB" sz="1050" dirty="0"/>
                        <a:t>select </a:t>
                      </a:r>
                      <a:r>
                        <a:rPr lang="en-GB" sz="1050" dirty="0" err="1"/>
                        <a:t>substr</a:t>
                      </a:r>
                      <a:r>
                        <a:rPr lang="en-GB" sz="1050" dirty="0"/>
                        <a:t>(Date,0,5) as year, </a:t>
                      </a:r>
                      <a:r>
                        <a:rPr lang="en-GB" sz="1050" dirty="0" err="1"/>
                        <a:t>substr</a:t>
                      </a:r>
                      <a:r>
                        <a:rPr lang="en-GB" sz="1050" dirty="0"/>
                        <a:t>(Date, 6,2) as month, </a:t>
                      </a:r>
                      <a:r>
                        <a:rPr lang="en-GB" sz="1050" dirty="0" err="1"/>
                        <a:t>Booster_Version</a:t>
                      </a:r>
                      <a:r>
                        <a:rPr lang="en-GB" sz="1050" dirty="0"/>
                        <a:t>, </a:t>
                      </a:r>
                      <a:r>
                        <a:rPr lang="en-GB" sz="1050" dirty="0" err="1"/>
                        <a:t>Launch_Site</a:t>
                      </a:r>
                      <a:r>
                        <a:rPr lang="en-GB" sz="1050" dirty="0"/>
                        <a:t>, </a:t>
                      </a:r>
                      <a:r>
                        <a:rPr lang="en-GB" sz="1050" dirty="0" err="1"/>
                        <a:t>Landing_Outcome</a:t>
                      </a:r>
                      <a:r>
                        <a:rPr lang="en-GB" sz="1050" dirty="0"/>
                        <a:t> from SPACEXTABLE </a:t>
                      </a:r>
                    </a:p>
                    <a:p>
                      <a:r>
                        <a:rPr lang="en-GB" sz="1050" dirty="0"/>
                        <a:t>where </a:t>
                      </a:r>
                      <a:r>
                        <a:rPr lang="en-GB" sz="1050" dirty="0" err="1"/>
                        <a:t>Landing_Outcome</a:t>
                      </a:r>
                      <a:r>
                        <a:rPr lang="en-GB" sz="1050" dirty="0"/>
                        <a:t> ==  "Failure (drone ship)" and </a:t>
                      </a:r>
                      <a:r>
                        <a:rPr lang="en-GB" sz="1050" dirty="0" err="1"/>
                        <a:t>substr</a:t>
                      </a:r>
                      <a:r>
                        <a:rPr lang="en-GB" sz="1050" dirty="0"/>
                        <a:t>(Date,0,5)='2015'</a:t>
                      </a:r>
                      <a:endParaRPr lang="en-AU" sz="1050" dirty="0"/>
                    </a:p>
                  </a:txBody>
                  <a:tcPr/>
                </a:tc>
                <a:extLst>
                  <a:ext uri="{0D108BD9-81ED-4DB2-BD59-A6C34878D82A}">
                    <a16:rowId xmlns:a16="http://schemas.microsoft.com/office/drawing/2014/main" val="3448828487"/>
                  </a:ext>
                </a:extLst>
              </a:tr>
              <a:tr h="0">
                <a:tc>
                  <a:txBody>
                    <a:bodyPr/>
                    <a:lstStyle/>
                    <a:p>
                      <a:r>
                        <a:rPr lang="en-GB" sz="1050" dirty="0"/>
                        <a:t>Rank the count of landing outcomes (such as Failure (drone ship) or Success (ground pad)) between the date 2010-06-04 and 2017-03-20, in descending order.</a:t>
                      </a:r>
                      <a:endParaRPr lang="en-AU" sz="1050" dirty="0"/>
                    </a:p>
                  </a:txBody>
                  <a:tcPr/>
                </a:tc>
                <a:tc>
                  <a:txBody>
                    <a:bodyPr/>
                    <a:lstStyle/>
                    <a:p>
                      <a:r>
                        <a:rPr lang="en-GB" sz="1050" b="1" dirty="0">
                          <a:effectLst/>
                        </a:rPr>
                        <a:t>select</a:t>
                      </a:r>
                      <a:r>
                        <a:rPr lang="en-GB" sz="1050" dirty="0">
                          <a:effectLst/>
                        </a:rPr>
                        <a:t> </a:t>
                      </a:r>
                      <a:r>
                        <a:rPr lang="en-GB" sz="1050" dirty="0" err="1"/>
                        <a:t>Landing_Outcome</a:t>
                      </a:r>
                      <a:r>
                        <a:rPr lang="en-GB" sz="1050" dirty="0">
                          <a:effectLst/>
                        </a:rPr>
                        <a:t>, </a:t>
                      </a:r>
                      <a:r>
                        <a:rPr lang="en-GB" sz="1050" b="1" dirty="0">
                          <a:effectLst/>
                        </a:rPr>
                        <a:t>count</a:t>
                      </a:r>
                      <a:r>
                        <a:rPr lang="en-GB" sz="1050" dirty="0">
                          <a:effectLst/>
                        </a:rPr>
                        <a:t>(</a:t>
                      </a:r>
                      <a:r>
                        <a:rPr lang="en-GB" sz="1050" b="1" dirty="0">
                          <a:effectLst/>
                        </a:rPr>
                        <a:t>*</a:t>
                      </a:r>
                      <a:r>
                        <a:rPr lang="en-GB" sz="1050" dirty="0">
                          <a:effectLst/>
                        </a:rPr>
                        <a:t>) </a:t>
                      </a:r>
                      <a:r>
                        <a:rPr lang="en-GB" sz="1050" b="1" dirty="0">
                          <a:effectLst/>
                        </a:rPr>
                        <a:t>from</a:t>
                      </a:r>
                      <a:r>
                        <a:rPr lang="en-GB" sz="1050" dirty="0">
                          <a:effectLst/>
                        </a:rPr>
                        <a:t> </a:t>
                      </a:r>
                      <a:r>
                        <a:rPr lang="en-GB" sz="1050" dirty="0"/>
                        <a:t>SPACEXTABLE</a:t>
                      </a:r>
                      <a:r>
                        <a:rPr lang="en-GB" sz="1050" dirty="0">
                          <a:effectLst/>
                        </a:rPr>
                        <a:t> </a:t>
                      </a:r>
                      <a:r>
                        <a:rPr lang="en-GB" sz="1050" b="1" dirty="0">
                          <a:effectLst/>
                        </a:rPr>
                        <a:t>group</a:t>
                      </a:r>
                      <a:r>
                        <a:rPr lang="en-GB" sz="1050" dirty="0">
                          <a:effectLst/>
                        </a:rPr>
                        <a:t> </a:t>
                      </a:r>
                      <a:r>
                        <a:rPr lang="en-GB" sz="1050" b="1" dirty="0">
                          <a:effectLst/>
                        </a:rPr>
                        <a:t>by</a:t>
                      </a:r>
                      <a:r>
                        <a:rPr lang="en-GB" sz="1050" dirty="0">
                          <a:effectLst/>
                        </a:rPr>
                        <a:t> </a:t>
                      </a:r>
                      <a:r>
                        <a:rPr lang="en-GB" sz="1050" dirty="0" err="1"/>
                        <a:t>Landing_Outcome</a:t>
                      </a:r>
                      <a:r>
                        <a:rPr lang="en-GB" sz="1050" dirty="0">
                          <a:effectLst/>
                        </a:rPr>
                        <a:t> </a:t>
                      </a:r>
                      <a:r>
                        <a:rPr lang="en-GB" sz="1050" b="1" dirty="0">
                          <a:effectLst/>
                        </a:rPr>
                        <a:t>order</a:t>
                      </a:r>
                      <a:r>
                        <a:rPr lang="en-GB" sz="1050" dirty="0">
                          <a:effectLst/>
                        </a:rPr>
                        <a:t> </a:t>
                      </a:r>
                      <a:r>
                        <a:rPr lang="en-GB" sz="1050" b="1" dirty="0">
                          <a:effectLst/>
                        </a:rPr>
                        <a:t>by</a:t>
                      </a:r>
                      <a:r>
                        <a:rPr lang="en-GB" sz="1050" dirty="0">
                          <a:effectLst/>
                        </a:rPr>
                        <a:t> </a:t>
                      </a:r>
                      <a:r>
                        <a:rPr lang="en-GB" sz="1050" b="1" dirty="0">
                          <a:effectLst/>
                        </a:rPr>
                        <a:t>count</a:t>
                      </a:r>
                      <a:r>
                        <a:rPr lang="en-GB" sz="1050" dirty="0">
                          <a:effectLst/>
                        </a:rPr>
                        <a:t>(</a:t>
                      </a:r>
                      <a:r>
                        <a:rPr lang="en-GB" sz="1050" b="1" dirty="0">
                          <a:effectLst/>
                        </a:rPr>
                        <a:t>*</a:t>
                      </a:r>
                      <a:r>
                        <a:rPr lang="en-GB" sz="1050" dirty="0">
                          <a:effectLst/>
                        </a:rPr>
                        <a:t>) </a:t>
                      </a:r>
                      <a:r>
                        <a:rPr lang="en-GB" sz="1050" b="1" dirty="0" err="1">
                          <a:effectLst/>
                        </a:rPr>
                        <a:t>desc</a:t>
                      </a:r>
                      <a:endParaRPr lang="en-AU" sz="1050" dirty="0"/>
                    </a:p>
                  </a:txBody>
                  <a:tcPr/>
                </a:tc>
                <a:extLst>
                  <a:ext uri="{0D108BD9-81ED-4DB2-BD59-A6C34878D82A}">
                    <a16:rowId xmlns:a16="http://schemas.microsoft.com/office/drawing/2014/main" val="4269433487"/>
                  </a:ext>
                </a:extLst>
              </a:tr>
            </a:tbl>
          </a:graphicData>
        </a:graphic>
      </p:graphicFrame>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TASK 1: Mark all launch sites on a map using Circle for Launch Site</a:t>
            </a:r>
          </a:p>
          <a:p>
            <a:pPr>
              <a:lnSpc>
                <a:spcPct val="100000"/>
              </a:lnSpc>
              <a:spcBef>
                <a:spcPts val="1400"/>
              </a:spcBef>
            </a:pPr>
            <a:r>
              <a:rPr lang="en-GB" sz="2200" dirty="0">
                <a:solidFill>
                  <a:schemeClr val="accent3">
                    <a:lumMod val="25000"/>
                  </a:schemeClr>
                </a:solidFill>
                <a:latin typeface="Abadi" panose="020B0604020104020204" pitchFamily="34" charset="0"/>
              </a:rPr>
              <a:t>TASK 2: Mark the success/failed launches for each site on the map using Green Marker for Success and Red Marker for failed</a:t>
            </a:r>
          </a:p>
          <a:p>
            <a:pPr>
              <a:lnSpc>
                <a:spcPct val="100000"/>
              </a:lnSpc>
              <a:spcBef>
                <a:spcPts val="1400"/>
              </a:spcBef>
            </a:pPr>
            <a:r>
              <a:rPr lang="en-GB" sz="2200" dirty="0">
                <a:solidFill>
                  <a:schemeClr val="accent3">
                    <a:lumMod val="25000"/>
                  </a:schemeClr>
                </a:solidFill>
                <a:latin typeface="Abadi" panose="020B0604020104020204" pitchFamily="34" charset="0"/>
              </a:rPr>
              <a:t>TASK 3: Calculate the distances between a launch site to its proximities using Polyline to indicate distance to nearest City, Highway, Rail and Coast</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010B0D03-9A1D-BC7D-1E36-F1EB7788D99D}"/>
              </a:ext>
            </a:extLst>
          </p:cNvPr>
          <p:cNvSpPr txBox="1">
            <a:spLocks/>
          </p:cNvSpPr>
          <p:nvPr/>
        </p:nvSpPr>
        <p:spPr>
          <a:xfrm>
            <a:off x="820738" y="5624512"/>
            <a:ext cx="10550524" cy="401638"/>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https://github.com/ektran2002/IBMdatascience/blob/347d09f03f4f5c03dab7107dad8912ca0f4e1e6c/lab_jupyter_launch_site_location.jupyterlite.ipynb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CFD4BDBE-E850-603D-4012-E2672B61B687}"/>
              </a:ext>
            </a:extLst>
          </p:cNvPr>
          <p:cNvSpPr txBox="1">
            <a:spLocks/>
          </p:cNvSpPr>
          <p:nvPr/>
        </p:nvSpPr>
        <p:spPr>
          <a:xfrm>
            <a:off x="735087" y="6456362"/>
            <a:ext cx="10550524" cy="401638"/>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https://github.com/ektran2002/IBMdatascience/blob/10a94197f4dbdd73b330584f4e09f07b577a948e/%5B7%5D%20spacex%20dash%20app.py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pic>
        <p:nvPicPr>
          <p:cNvPr id="6146" name="Picture 2">
            <a:extLst>
              <a:ext uri="{FF2B5EF4-FFF2-40B4-BE49-F238E27FC236}">
                <a16:creationId xmlns:a16="http://schemas.microsoft.com/office/drawing/2014/main" id="{7729305E-676C-5761-47B4-4C957D591C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9304" y="1375411"/>
            <a:ext cx="8905461" cy="166629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9C91B6D7-9C92-AF3C-D564-58103295D2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9304" y="3062302"/>
            <a:ext cx="8980458" cy="166629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54E6DB6C-A184-25BC-04B8-71AFF44594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9304" y="4769470"/>
            <a:ext cx="8980458" cy="1898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CC50512C-F177-B061-4974-60CC13B5F11B}"/>
              </a:ext>
            </a:extLst>
          </p:cNvPr>
          <p:cNvSpPr txBox="1">
            <a:spLocks/>
          </p:cNvSpPr>
          <p:nvPr/>
        </p:nvSpPr>
        <p:spPr>
          <a:xfrm>
            <a:off x="820738" y="5624512"/>
            <a:ext cx="10550524" cy="401638"/>
          </a:xfrm>
          <a:prstGeom prst="rect">
            <a:avLst/>
          </a:prstGeom>
        </p:spPr>
        <p:txBody>
          <a:bodyPr vert="horz" lIns="91440" tIns="45720" rIns="91440" bIns="45720" rtlCol="0" anchor="t">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https://github.com/ektran2002/IBMdatascience/blob/347d09f03f4f5c03dab7107dad8912ca0f4e1e6c/SpaceX_Machine_Learning_Prediction_Part_5.jupyterlite.ipynb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graphicFrame>
        <p:nvGraphicFramePr>
          <p:cNvPr id="6" name="Diagram 5">
            <a:extLst>
              <a:ext uri="{FF2B5EF4-FFF2-40B4-BE49-F238E27FC236}">
                <a16:creationId xmlns:a16="http://schemas.microsoft.com/office/drawing/2014/main" id="{F19CD8A2-0A3C-5A5D-FB94-3C858AD089DF}"/>
              </a:ext>
            </a:extLst>
          </p:cNvPr>
          <p:cNvGraphicFramePr/>
          <p:nvPr>
            <p:extLst>
              <p:ext uri="{D42A27DB-BD31-4B8C-83A1-F6EECF244321}">
                <p14:modId xmlns:p14="http://schemas.microsoft.com/office/powerpoint/2010/main" val="413971446"/>
              </p:ext>
            </p:extLst>
          </p:nvPr>
        </p:nvGraphicFramePr>
        <p:xfrm>
          <a:off x="2032000" y="1488759"/>
          <a:ext cx="8128000" cy="41357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8"/>
            <a:ext cx="7100240" cy="421823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GB" sz="1800" dirty="0">
                <a:solidFill>
                  <a:schemeClr val="accent3">
                    <a:lumMod val="25000"/>
                  </a:schemeClr>
                </a:solidFill>
                <a:latin typeface="Abadi" panose="020B0604020104020204" pitchFamily="34" charset="0"/>
              </a:rPr>
              <a:t>as the flight number increases, the first stage is more likely to land successfully. </a:t>
            </a:r>
          </a:p>
          <a:p>
            <a:pPr lvl="1">
              <a:lnSpc>
                <a:spcPct val="100000"/>
              </a:lnSpc>
              <a:spcBef>
                <a:spcPts val="1400"/>
              </a:spcBef>
            </a:pPr>
            <a:r>
              <a:rPr lang="en-GB" sz="1800" dirty="0">
                <a:solidFill>
                  <a:schemeClr val="accent3">
                    <a:lumMod val="25000"/>
                  </a:schemeClr>
                </a:solidFill>
                <a:latin typeface="Abadi" panose="020B0604020104020204" pitchFamily="34" charset="0"/>
              </a:rPr>
              <a:t>the more massive the payload, the less likely the first stage will return.</a:t>
            </a:r>
          </a:p>
          <a:p>
            <a:pPr lvl="1">
              <a:lnSpc>
                <a:spcPct val="100000"/>
              </a:lnSpc>
              <a:spcBef>
                <a:spcPts val="1400"/>
              </a:spcBef>
            </a:pPr>
            <a:r>
              <a:rPr lang="en-GB" sz="1800" dirty="0">
                <a:solidFill>
                  <a:schemeClr val="accent3">
                    <a:lumMod val="25000"/>
                  </a:schemeClr>
                </a:solidFill>
                <a:latin typeface="Abadi" panose="020B0604020104020204" pitchFamily="34" charset="0"/>
              </a:rPr>
              <a:t>different launch sites have different success rates. CCAFS LC-40, has a success rate of 60 %, while KSC LC-39A and VAFB SLC 4E has a success rate of 77%.</a:t>
            </a:r>
          </a:p>
          <a:p>
            <a:pPr lvl="1">
              <a:lnSpc>
                <a:spcPct val="100000"/>
              </a:lnSpc>
              <a:spcBef>
                <a:spcPts val="1400"/>
              </a:spcBef>
            </a:pPr>
            <a:r>
              <a:rPr lang="en-GB" sz="1800" dirty="0">
                <a:solidFill>
                  <a:schemeClr val="accent3">
                    <a:lumMod val="25000"/>
                  </a:schemeClr>
                </a:solidFill>
                <a:latin typeface="Abadi" panose="020B0604020104020204" pitchFamily="34" charset="0"/>
              </a:rPr>
              <a:t>for the VAFB-SLC </a:t>
            </a:r>
            <a:r>
              <a:rPr lang="en-GB" sz="1800" dirty="0" err="1">
                <a:solidFill>
                  <a:schemeClr val="accent3">
                    <a:lumMod val="25000"/>
                  </a:schemeClr>
                </a:solidFill>
                <a:latin typeface="Abadi" panose="020B0604020104020204" pitchFamily="34" charset="0"/>
              </a:rPr>
              <a:t>launchsite</a:t>
            </a:r>
            <a:r>
              <a:rPr lang="en-GB" sz="1800" dirty="0">
                <a:solidFill>
                  <a:schemeClr val="accent3">
                    <a:lumMod val="25000"/>
                  </a:schemeClr>
                </a:solidFill>
                <a:latin typeface="Abadi" panose="020B0604020104020204" pitchFamily="34" charset="0"/>
              </a:rPr>
              <a:t> there are no rockets launched for </a:t>
            </a:r>
            <a:r>
              <a:rPr lang="en-GB" sz="1800" dirty="0" err="1">
                <a:solidFill>
                  <a:schemeClr val="accent3">
                    <a:lumMod val="25000"/>
                  </a:schemeClr>
                </a:solidFill>
                <a:latin typeface="Abadi" panose="020B0604020104020204" pitchFamily="34" charset="0"/>
              </a:rPr>
              <a:t>heavypayload</a:t>
            </a:r>
            <a:r>
              <a:rPr lang="en-GB" sz="1800" dirty="0">
                <a:solidFill>
                  <a:schemeClr val="accent3">
                    <a:lumMod val="25000"/>
                  </a:schemeClr>
                </a:solidFill>
                <a:latin typeface="Abadi" panose="020B0604020104020204" pitchFamily="34" charset="0"/>
              </a:rPr>
              <a:t> mass(greater than 10000)</a:t>
            </a:r>
          </a:p>
          <a:p>
            <a:pPr lvl="1">
              <a:lnSpc>
                <a:spcPct val="100000"/>
              </a:lnSpc>
              <a:spcBef>
                <a:spcPts val="1400"/>
              </a:spcBef>
            </a:pPr>
            <a:r>
              <a:rPr lang="en-GB" sz="1800" dirty="0">
                <a:solidFill>
                  <a:schemeClr val="accent3">
                    <a:lumMod val="25000"/>
                  </a:schemeClr>
                </a:solidFill>
                <a:latin typeface="Abadi" panose="020B0604020104020204" pitchFamily="34" charset="0"/>
              </a:rPr>
              <a:t>ES-L1, SSO, HEO, GEO orbits have the highest success rate (100% success)</a:t>
            </a:r>
          </a:p>
          <a:p>
            <a:pPr lvl="1">
              <a:lnSpc>
                <a:spcPct val="100000"/>
              </a:lnSpc>
              <a:spcBef>
                <a:spcPts val="1400"/>
              </a:spcBef>
            </a:pPr>
            <a:r>
              <a:rPr lang="en-GB" sz="1800" dirty="0">
                <a:solidFill>
                  <a:schemeClr val="accent3">
                    <a:lumMod val="25000"/>
                  </a:schemeClr>
                </a:solidFill>
                <a:latin typeface="Abadi" panose="020B0604020104020204" pitchFamily="34" charset="0"/>
              </a:rPr>
              <a:t>LEO orbit the Success appears related to the number of flights; on the other hand, there seems to be no relationship between flight number when in GTO orbit</a:t>
            </a:r>
          </a:p>
          <a:p>
            <a:pPr lvl="1">
              <a:lnSpc>
                <a:spcPct val="100000"/>
              </a:lnSpc>
              <a:spcBef>
                <a:spcPts val="1400"/>
              </a:spcBef>
            </a:pPr>
            <a:r>
              <a:rPr lang="en-GB" sz="1800" dirty="0">
                <a:solidFill>
                  <a:schemeClr val="accent3">
                    <a:lumMod val="25000"/>
                  </a:schemeClr>
                </a:solidFill>
                <a:latin typeface="Abadi" panose="020B0604020104020204" pitchFamily="34" charset="0"/>
              </a:rPr>
              <a:t>heavy payloads the successful landing or positive landing rate are more for </a:t>
            </a:r>
            <a:r>
              <a:rPr lang="en-GB" sz="1800" dirty="0" err="1">
                <a:solidFill>
                  <a:schemeClr val="accent3">
                    <a:lumMod val="25000"/>
                  </a:schemeClr>
                </a:solidFill>
                <a:latin typeface="Abadi" panose="020B0604020104020204" pitchFamily="34" charset="0"/>
              </a:rPr>
              <a:t>Polar,LEO</a:t>
            </a:r>
            <a:r>
              <a:rPr lang="en-GB" sz="1800" dirty="0">
                <a:solidFill>
                  <a:schemeClr val="accent3">
                    <a:lumMod val="25000"/>
                  </a:schemeClr>
                </a:solidFill>
                <a:latin typeface="Abadi" panose="020B0604020104020204" pitchFamily="34" charset="0"/>
              </a:rPr>
              <a:t> and </a:t>
            </a:r>
            <a:r>
              <a:rPr lang="en-GB" sz="1800" dirty="0" err="1">
                <a:solidFill>
                  <a:schemeClr val="accent3">
                    <a:lumMod val="25000"/>
                  </a:schemeClr>
                </a:solidFill>
                <a:latin typeface="Abadi" panose="020B0604020104020204" pitchFamily="34" charset="0"/>
              </a:rPr>
              <a:t>ISSHowever</a:t>
            </a:r>
            <a:r>
              <a:rPr lang="en-GB" sz="1800" dirty="0">
                <a:solidFill>
                  <a:schemeClr val="accent3">
                    <a:lumMod val="25000"/>
                  </a:schemeClr>
                </a:solidFill>
                <a:latin typeface="Abadi" panose="020B0604020104020204" pitchFamily="34" charset="0"/>
              </a:rPr>
              <a:t> for GTO we cannot distinguish this well as both positive landing rate and negative landing(unsuccessful mission) are both there here.</a:t>
            </a:r>
          </a:p>
          <a:p>
            <a:pPr lvl="1">
              <a:lnSpc>
                <a:spcPct val="100000"/>
              </a:lnSpc>
              <a:spcBef>
                <a:spcPts val="1400"/>
              </a:spcBef>
            </a:pPr>
            <a:r>
              <a:rPr lang="en-GB" sz="1800" dirty="0" err="1">
                <a:solidFill>
                  <a:schemeClr val="accent3">
                    <a:lumMod val="25000"/>
                  </a:schemeClr>
                </a:solidFill>
                <a:latin typeface="Abadi" panose="020B0604020104020204" pitchFamily="34" charset="0"/>
              </a:rPr>
              <a:t>sucess</a:t>
            </a:r>
            <a:r>
              <a:rPr lang="en-GB" sz="1800" dirty="0">
                <a:solidFill>
                  <a:schemeClr val="accent3">
                    <a:lumMod val="25000"/>
                  </a:schemeClr>
                </a:solidFill>
                <a:latin typeface="Abadi" panose="020B0604020104020204" pitchFamily="34" charset="0"/>
              </a:rPr>
              <a:t> rate since 2013 kept increasing till 2020</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All classifier methods (Log regression, SVM, Decision tree, KNN) gave equal score and predictions, therefore all performed equally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A3455566-E837-8450-C307-5FE62F55EB2B}"/>
              </a:ext>
            </a:extLst>
          </p:cNvPr>
          <p:cNvPicPr>
            <a:picLocks noChangeAspect="1"/>
          </p:cNvPicPr>
          <p:nvPr/>
        </p:nvPicPr>
        <p:blipFill>
          <a:blip r:embed="rId4"/>
          <a:stretch>
            <a:fillRect/>
          </a:stretch>
        </p:blipFill>
        <p:spPr>
          <a:xfrm>
            <a:off x="8206488" y="3665593"/>
            <a:ext cx="3251484" cy="276161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228627"/>
            <a:ext cx="10938285" cy="1997765"/>
          </a:xfrm>
          <a:prstGeom prst="rect">
            <a:avLst/>
          </a:prstGeom>
        </p:spPr>
        <p:txBody>
          <a:bodyPr>
            <a:normAutofit/>
          </a:bodyPr>
          <a:lstStyle/>
          <a:p>
            <a:pPr>
              <a:lnSpc>
                <a:spcPct val="100000"/>
              </a:lnSpc>
              <a:spcBef>
                <a:spcPts val="1400"/>
              </a:spcBef>
            </a:pPr>
            <a:r>
              <a:rPr lang="en-AU" sz="2200" dirty="0">
                <a:solidFill>
                  <a:schemeClr val="accent3">
                    <a:lumMod val="25000"/>
                  </a:schemeClr>
                </a:solidFill>
                <a:latin typeface="Abadi" panose="020B0604020104020204" pitchFamily="34" charset="0"/>
              </a:rPr>
              <a:t>CCAFS LC-40 was the first launch site and the most frequent</a:t>
            </a:r>
          </a:p>
          <a:p>
            <a:pPr>
              <a:lnSpc>
                <a:spcPct val="100000"/>
              </a:lnSpc>
              <a:spcBef>
                <a:spcPts val="1400"/>
              </a:spcBef>
            </a:pPr>
            <a:r>
              <a:rPr lang="en-AU" sz="2200" dirty="0">
                <a:solidFill>
                  <a:schemeClr val="accent3">
                    <a:lumMod val="25000"/>
                  </a:schemeClr>
                </a:solidFill>
                <a:latin typeface="Abadi" panose="020B0604020104020204" pitchFamily="34" charset="0"/>
              </a:rPr>
              <a:t>No recent launches at VAFB-SLC 4E</a:t>
            </a:r>
          </a:p>
          <a:p>
            <a:pPr>
              <a:lnSpc>
                <a:spcPct val="100000"/>
              </a:lnSpc>
              <a:spcBef>
                <a:spcPts val="1400"/>
              </a:spcBef>
            </a:pPr>
            <a:r>
              <a:rPr lang="en-US" sz="2200" dirty="0">
                <a:solidFill>
                  <a:schemeClr val="accent3">
                    <a:lumMod val="25000"/>
                  </a:schemeClr>
                </a:solidFill>
                <a:latin typeface="Abadi" panose="020B0604020104020204" pitchFamily="34" charset="0"/>
              </a:rPr>
              <a:t>KSC LC-39A launches started later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3F64B417-4649-B7E7-34E8-E86861E17E06}"/>
              </a:ext>
            </a:extLst>
          </p:cNvPr>
          <p:cNvPicPr>
            <a:picLocks noChangeAspect="1"/>
          </p:cNvPicPr>
          <p:nvPr/>
        </p:nvPicPr>
        <p:blipFill>
          <a:blip r:embed="rId3"/>
          <a:stretch>
            <a:fillRect/>
          </a:stretch>
        </p:blipFill>
        <p:spPr>
          <a:xfrm>
            <a:off x="770011" y="1544217"/>
            <a:ext cx="10940410" cy="213326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965713"/>
            <a:ext cx="10878650" cy="1915632"/>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VAFB-SLC </a:t>
            </a:r>
            <a:r>
              <a:rPr lang="en-GB" sz="2200" dirty="0" err="1">
                <a:solidFill>
                  <a:schemeClr val="accent3">
                    <a:lumMod val="25000"/>
                  </a:schemeClr>
                </a:solidFill>
                <a:latin typeface="Abadi" panose="020B0604020104020204" pitchFamily="34" charset="0"/>
              </a:rPr>
              <a:t>launchsite</a:t>
            </a:r>
            <a:r>
              <a:rPr lang="en-GB" sz="2200" dirty="0">
                <a:solidFill>
                  <a:schemeClr val="accent3">
                    <a:lumMod val="25000"/>
                  </a:schemeClr>
                </a:solidFill>
                <a:latin typeface="Abadi" panose="020B0604020104020204" pitchFamily="34" charset="0"/>
              </a:rPr>
              <a:t> there are no rockets launched for </a:t>
            </a:r>
            <a:r>
              <a:rPr lang="en-GB" sz="2200" dirty="0" err="1">
                <a:solidFill>
                  <a:schemeClr val="accent3">
                    <a:lumMod val="25000"/>
                  </a:schemeClr>
                </a:solidFill>
                <a:latin typeface="Abadi" panose="020B0604020104020204" pitchFamily="34" charset="0"/>
              </a:rPr>
              <a:t>heavypayload</a:t>
            </a:r>
            <a:r>
              <a:rPr lang="en-GB" sz="2200" dirty="0">
                <a:solidFill>
                  <a:schemeClr val="accent3">
                    <a:lumMod val="25000"/>
                  </a:schemeClr>
                </a:solidFill>
                <a:latin typeface="Abadi" panose="020B0604020104020204" pitchFamily="34" charset="0"/>
              </a:rPr>
              <a:t> mass(greater than 10000)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91EE742-D229-CDD1-C12D-BBDDE4A5BB45}"/>
              </a:ext>
            </a:extLst>
          </p:cNvPr>
          <p:cNvPicPr>
            <a:picLocks noChangeAspect="1"/>
          </p:cNvPicPr>
          <p:nvPr/>
        </p:nvPicPr>
        <p:blipFill>
          <a:blip r:embed="rId3"/>
          <a:stretch>
            <a:fillRect/>
          </a:stretch>
        </p:blipFill>
        <p:spPr>
          <a:xfrm>
            <a:off x="662879" y="1579877"/>
            <a:ext cx="10866241" cy="223166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83064"/>
            <a:ext cx="4993340" cy="4210638"/>
          </a:xfrm>
          <a:prstGeom prst="rect">
            <a:avLst/>
          </a:prstGeom>
        </p:spPr>
        <p:txBody>
          <a:bodyPr>
            <a:normAutofit/>
          </a:bodyPr>
          <a:lstStyle/>
          <a:p>
            <a:pPr>
              <a:lnSpc>
                <a:spcPct val="100000"/>
              </a:lnSpc>
              <a:spcBef>
                <a:spcPts val="1400"/>
              </a:spcBef>
            </a:pPr>
            <a:r>
              <a:rPr lang="en-AU" sz="2200" dirty="0">
                <a:solidFill>
                  <a:schemeClr val="accent3">
                    <a:lumMod val="25000"/>
                  </a:schemeClr>
                </a:solidFill>
                <a:latin typeface="Abadi" panose="020B0604020104020204" pitchFamily="34" charset="0"/>
              </a:rPr>
              <a:t>ES-L1, SSO, HEO, GEO has the highest (perfect) success rate</a:t>
            </a:r>
          </a:p>
          <a:p>
            <a:pPr>
              <a:lnSpc>
                <a:spcPct val="100000"/>
              </a:lnSpc>
              <a:spcBef>
                <a:spcPts val="1400"/>
              </a:spcBef>
            </a:pPr>
            <a:r>
              <a:rPr lang="en-AU" sz="2200" dirty="0">
                <a:solidFill>
                  <a:schemeClr val="accent3">
                    <a:lumMod val="25000"/>
                  </a:schemeClr>
                </a:solidFill>
                <a:latin typeface="Abadi" panose="020B0604020104020204" pitchFamily="34" charset="0"/>
              </a:rPr>
              <a:t>GTO has the lowest success rate ~50%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341513F-C481-BCD5-AB1B-9CFF1863370E}"/>
              </a:ext>
            </a:extLst>
          </p:cNvPr>
          <p:cNvPicPr>
            <a:picLocks noChangeAspect="1"/>
          </p:cNvPicPr>
          <p:nvPr/>
        </p:nvPicPr>
        <p:blipFill>
          <a:blip r:embed="rId3"/>
          <a:stretch>
            <a:fillRect/>
          </a:stretch>
        </p:blipFill>
        <p:spPr>
          <a:xfrm>
            <a:off x="5763350" y="1683064"/>
            <a:ext cx="5658640" cy="421063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1229" y="3868740"/>
            <a:ext cx="10600354" cy="381158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in the LEO orbit the Success appears related to the number of flights; on the other hand, there seems to be no relationship between flight number when in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27CA60C-4D0F-B88C-6E3A-80EA39A32772}"/>
              </a:ext>
            </a:extLst>
          </p:cNvPr>
          <p:cNvPicPr>
            <a:picLocks noChangeAspect="1"/>
          </p:cNvPicPr>
          <p:nvPr/>
        </p:nvPicPr>
        <p:blipFill>
          <a:blip r:embed="rId3"/>
          <a:stretch>
            <a:fillRect/>
          </a:stretch>
        </p:blipFill>
        <p:spPr>
          <a:xfrm>
            <a:off x="629429" y="1446322"/>
            <a:ext cx="10828543" cy="222455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731026"/>
            <a:ext cx="10828954" cy="1137962"/>
          </a:xfrm>
          <a:prstGeom prst="rect">
            <a:avLst/>
          </a:prstGeom>
        </p:spPr>
        <p:txBody>
          <a:bodyPr>
            <a:normAutofit fontScale="92500" lnSpcReduction="1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heavy payloads the successful landing or positive landing rate are more for </a:t>
            </a:r>
            <a:r>
              <a:rPr lang="en-GB" sz="2200" dirty="0" err="1">
                <a:solidFill>
                  <a:schemeClr val="accent3">
                    <a:lumMod val="25000"/>
                  </a:schemeClr>
                </a:solidFill>
                <a:latin typeface="Abadi" panose="020B0604020104020204" pitchFamily="34" charset="0"/>
              </a:rPr>
              <a:t>Polar,LEO</a:t>
            </a:r>
            <a:r>
              <a:rPr lang="en-GB" sz="2200" dirty="0">
                <a:solidFill>
                  <a:schemeClr val="accent3">
                    <a:lumMod val="25000"/>
                  </a:schemeClr>
                </a:solidFill>
                <a:latin typeface="Abadi" panose="020B0604020104020204" pitchFamily="34" charset="0"/>
              </a:rPr>
              <a:t> and ISS.</a:t>
            </a:r>
          </a:p>
          <a:p>
            <a:pPr>
              <a:lnSpc>
                <a:spcPct val="100000"/>
              </a:lnSpc>
              <a:spcBef>
                <a:spcPts val="1400"/>
              </a:spcBef>
            </a:pPr>
            <a:r>
              <a:rPr lang="en-GB" sz="22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F34AB0A9-47D0-C55B-417B-314D34EBE2D5}"/>
              </a:ext>
            </a:extLst>
          </p:cNvPr>
          <p:cNvPicPr>
            <a:picLocks noChangeAspect="1"/>
          </p:cNvPicPr>
          <p:nvPr/>
        </p:nvPicPr>
        <p:blipFill>
          <a:blip r:embed="rId3"/>
          <a:stretch>
            <a:fillRect/>
          </a:stretch>
        </p:blipFill>
        <p:spPr>
          <a:xfrm>
            <a:off x="330558" y="1593404"/>
            <a:ext cx="11707859" cy="243874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GB" sz="2200" dirty="0" err="1">
                <a:solidFill>
                  <a:schemeClr val="accent3">
                    <a:lumMod val="25000"/>
                  </a:schemeClr>
                </a:solidFill>
                <a:latin typeface="Abadi" panose="020B0604020104020204" pitchFamily="34" charset="0"/>
              </a:rPr>
              <a:t>sucess</a:t>
            </a:r>
            <a:r>
              <a:rPr lang="en-GB" sz="2200" dirty="0">
                <a:solidFill>
                  <a:schemeClr val="accent3">
                    <a:lumMod val="25000"/>
                  </a:schemeClr>
                </a:solidFill>
                <a:latin typeface="Abadi" panose="020B0604020104020204" pitchFamily="34" charset="0"/>
              </a:rPr>
              <a:t>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D19DFCB-C5AC-89D1-0FF0-4568FCBC7419}"/>
              </a:ext>
            </a:extLst>
          </p:cNvPr>
          <p:cNvPicPr>
            <a:picLocks noChangeAspect="1"/>
          </p:cNvPicPr>
          <p:nvPr/>
        </p:nvPicPr>
        <p:blipFill>
          <a:blip r:embed="rId3"/>
          <a:stretch>
            <a:fillRect/>
          </a:stretch>
        </p:blipFill>
        <p:spPr>
          <a:xfrm>
            <a:off x="5435919" y="1533449"/>
            <a:ext cx="6208225" cy="434789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5C09DDB-6901-75DF-BD25-53F8753B248B}"/>
              </a:ext>
            </a:extLst>
          </p:cNvPr>
          <p:cNvPicPr>
            <a:picLocks noChangeAspect="1"/>
          </p:cNvPicPr>
          <p:nvPr/>
        </p:nvPicPr>
        <p:blipFill>
          <a:blip r:embed="rId3"/>
          <a:stretch>
            <a:fillRect/>
          </a:stretch>
        </p:blipFill>
        <p:spPr>
          <a:xfrm>
            <a:off x="1394790" y="1684402"/>
            <a:ext cx="4839375" cy="399153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C5733DA-9C71-82F1-E3EF-2CF34F45C6F9}"/>
              </a:ext>
            </a:extLst>
          </p:cNvPr>
          <p:cNvPicPr>
            <a:picLocks noChangeAspect="1"/>
          </p:cNvPicPr>
          <p:nvPr/>
        </p:nvPicPr>
        <p:blipFill>
          <a:blip r:embed="rId3"/>
          <a:stretch>
            <a:fillRect/>
          </a:stretch>
        </p:blipFill>
        <p:spPr>
          <a:xfrm>
            <a:off x="627887" y="1361049"/>
            <a:ext cx="8774530" cy="548790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95149A6-38AB-3881-09BB-038F0764787C}"/>
              </a:ext>
            </a:extLst>
          </p:cNvPr>
          <p:cNvPicPr>
            <a:picLocks noChangeAspect="1"/>
          </p:cNvPicPr>
          <p:nvPr/>
        </p:nvPicPr>
        <p:blipFill>
          <a:blip r:embed="rId3"/>
          <a:stretch>
            <a:fillRect/>
          </a:stretch>
        </p:blipFill>
        <p:spPr>
          <a:xfrm>
            <a:off x="2418837" y="2214393"/>
            <a:ext cx="7354326" cy="242921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057A40D-8748-7E91-5F9F-769D40040CB8}"/>
              </a:ext>
            </a:extLst>
          </p:cNvPr>
          <p:cNvPicPr>
            <a:picLocks noChangeAspect="1"/>
          </p:cNvPicPr>
          <p:nvPr/>
        </p:nvPicPr>
        <p:blipFill>
          <a:blip r:embed="rId3"/>
          <a:stretch>
            <a:fillRect/>
          </a:stretch>
        </p:blipFill>
        <p:spPr>
          <a:xfrm>
            <a:off x="2275942" y="2376340"/>
            <a:ext cx="7640116" cy="210531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3FFFE84-AFF3-B064-BB9C-53C4E3B7D92E}"/>
              </a:ext>
            </a:extLst>
          </p:cNvPr>
          <p:cNvPicPr>
            <a:picLocks noChangeAspect="1"/>
          </p:cNvPicPr>
          <p:nvPr/>
        </p:nvPicPr>
        <p:blipFill>
          <a:blip r:embed="rId3"/>
          <a:stretch>
            <a:fillRect/>
          </a:stretch>
        </p:blipFill>
        <p:spPr>
          <a:xfrm>
            <a:off x="2523626" y="2323946"/>
            <a:ext cx="7144747" cy="221010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2A1F139-0DB3-EE6D-CC2C-B51140A43193}"/>
              </a:ext>
            </a:extLst>
          </p:cNvPr>
          <p:cNvPicPr>
            <a:picLocks noChangeAspect="1"/>
          </p:cNvPicPr>
          <p:nvPr/>
        </p:nvPicPr>
        <p:blipFill>
          <a:blip r:embed="rId3"/>
          <a:stretch>
            <a:fillRect/>
          </a:stretch>
        </p:blipFill>
        <p:spPr>
          <a:xfrm>
            <a:off x="1185177" y="2614116"/>
            <a:ext cx="9821646" cy="356284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10242497" cy="2602645"/>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goal was to build a model to predict if the first stage of a given Falcon 9 rocket launch would successfully land in order to determine cost of launch. </a:t>
            </a:r>
          </a:p>
          <a:p>
            <a:pPr>
              <a:lnSpc>
                <a:spcPct val="100000"/>
              </a:lnSpc>
              <a:spcBef>
                <a:spcPts val="1400"/>
              </a:spcBef>
            </a:pPr>
            <a:r>
              <a:rPr lang="en-US" sz="2200" dirty="0">
                <a:solidFill>
                  <a:schemeClr val="accent3">
                    <a:lumMod val="25000"/>
                  </a:schemeClr>
                </a:solidFill>
                <a:latin typeface="Abadi" panose="020B0604020104020204" pitchFamily="34" charset="0"/>
              </a:rPr>
              <a:t>Data from </a:t>
            </a:r>
            <a:r>
              <a:rPr lang="en-US" sz="2200" dirty="0" err="1">
                <a:solidFill>
                  <a:schemeClr val="accent3">
                    <a:lumMod val="25000"/>
                  </a:schemeClr>
                </a:solidFill>
                <a:latin typeface="Abadi" panose="020B0604020104020204" pitchFamily="34" charset="0"/>
              </a:rPr>
              <a:t>publically</a:t>
            </a:r>
            <a:r>
              <a:rPr lang="en-US" sz="2200" dirty="0">
                <a:solidFill>
                  <a:schemeClr val="accent3">
                    <a:lumMod val="25000"/>
                  </a:schemeClr>
                </a:solidFill>
                <a:latin typeface="Abadi" panose="020B0604020104020204" pitchFamily="34" charset="0"/>
              </a:rPr>
              <a:t> available SpaceX Falcon 9 historical launches was collected, wrangled, explored and fitted using various Python </a:t>
            </a:r>
            <a:r>
              <a:rPr lang="en-US" sz="2200" dirty="0" err="1">
                <a:solidFill>
                  <a:schemeClr val="accent3">
                    <a:lumMod val="25000"/>
                  </a:schemeClr>
                </a:solidFill>
                <a:latin typeface="Abadi" panose="020B0604020104020204" pitchFamily="34" charset="0"/>
              </a:rPr>
              <a:t>sklearn</a:t>
            </a:r>
            <a:r>
              <a:rPr lang="en-US" sz="2200" dirty="0">
                <a:solidFill>
                  <a:schemeClr val="accent3">
                    <a:lumMod val="25000"/>
                  </a:schemeClr>
                </a:solidFill>
                <a:latin typeface="Abadi" panose="020B0604020104020204" pitchFamily="34" charset="0"/>
              </a:rPr>
              <a:t> machine learning classification models. </a:t>
            </a:r>
          </a:p>
          <a:p>
            <a:pPr>
              <a:lnSpc>
                <a:spcPct val="100000"/>
              </a:lnSpc>
              <a:spcBef>
                <a:spcPts val="1400"/>
              </a:spcBef>
            </a:pPr>
            <a:r>
              <a:rPr lang="en-GB" sz="2200" dirty="0">
                <a:solidFill>
                  <a:schemeClr val="accent3">
                    <a:lumMod val="25000"/>
                  </a:schemeClr>
                </a:solidFill>
                <a:latin typeface="Abadi" panose="020B0604020104020204" pitchFamily="34" charset="0"/>
              </a:rPr>
              <a:t>The final selected model performs well to predict successful launches. However the model tends to be optimistic on successful launches, resulting in false positives. Accuracy score 0.83</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C108F98-CF15-0AE6-02A5-3B868029D6D1}"/>
              </a:ext>
            </a:extLst>
          </p:cNvPr>
          <p:cNvPicPr>
            <a:picLocks noChangeAspect="1"/>
          </p:cNvPicPr>
          <p:nvPr/>
        </p:nvPicPr>
        <p:blipFill>
          <a:blip r:embed="rId3"/>
          <a:stretch>
            <a:fillRect/>
          </a:stretch>
        </p:blipFill>
        <p:spPr>
          <a:xfrm>
            <a:off x="2466468" y="2370026"/>
            <a:ext cx="7259063" cy="328658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CB1F494-E797-2CCB-1462-970D087E1CDC}"/>
              </a:ext>
            </a:extLst>
          </p:cNvPr>
          <p:cNvPicPr>
            <a:picLocks noChangeAspect="1"/>
          </p:cNvPicPr>
          <p:nvPr/>
        </p:nvPicPr>
        <p:blipFill>
          <a:blip r:embed="rId3"/>
          <a:stretch>
            <a:fillRect/>
          </a:stretch>
        </p:blipFill>
        <p:spPr>
          <a:xfrm>
            <a:off x="3477229" y="2287184"/>
            <a:ext cx="4544112" cy="409033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99B806E-2A0E-8CF8-B249-E3B53A2D1F5C}"/>
              </a:ext>
            </a:extLst>
          </p:cNvPr>
          <p:cNvPicPr>
            <a:picLocks noChangeAspect="1"/>
          </p:cNvPicPr>
          <p:nvPr/>
        </p:nvPicPr>
        <p:blipFill>
          <a:blip r:embed="rId3"/>
          <a:stretch>
            <a:fillRect/>
          </a:stretch>
        </p:blipFill>
        <p:spPr>
          <a:xfrm>
            <a:off x="699334" y="2798293"/>
            <a:ext cx="10793331" cy="277216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B7AA21E-C979-56FF-D86B-0D53C21B8E9A}"/>
              </a:ext>
            </a:extLst>
          </p:cNvPr>
          <p:cNvPicPr>
            <a:picLocks noChangeAspect="1"/>
          </p:cNvPicPr>
          <p:nvPr/>
        </p:nvPicPr>
        <p:blipFill>
          <a:blip r:embed="rId3"/>
          <a:stretch>
            <a:fillRect/>
          </a:stretch>
        </p:blipFill>
        <p:spPr>
          <a:xfrm>
            <a:off x="1854665" y="2930342"/>
            <a:ext cx="8346291" cy="354590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Launch Sites</a:t>
            </a:r>
          </a:p>
        </p:txBody>
      </p:sp>
      <p:pic>
        <p:nvPicPr>
          <p:cNvPr id="3074" name="Picture 2">
            <a:extLst>
              <a:ext uri="{FF2B5EF4-FFF2-40B4-BE49-F238E27FC236}">
                <a16:creationId xmlns:a16="http://schemas.microsoft.com/office/drawing/2014/main" id="{1890335E-B581-50B6-1BB0-78D16CAC9862}"/>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203481" y="1674235"/>
            <a:ext cx="893676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201050E-504A-A809-710B-D624FCE59E51}"/>
              </a:ext>
            </a:extLst>
          </p:cNvPr>
          <p:cNvPicPr>
            <a:picLocks noChangeAspect="1"/>
          </p:cNvPicPr>
          <p:nvPr/>
        </p:nvPicPr>
        <p:blipFill>
          <a:blip r:embed="rId4"/>
          <a:stretch>
            <a:fillRect/>
          </a:stretch>
        </p:blipFill>
        <p:spPr>
          <a:xfrm>
            <a:off x="8043939" y="1685898"/>
            <a:ext cx="4148061" cy="2270247"/>
          </a:xfrm>
          <a:prstGeom prst="rect">
            <a:avLst/>
          </a:prstGeom>
          <a:ln w="19050">
            <a:solidFill>
              <a:schemeClr val="accent1"/>
            </a:solidFill>
          </a:ln>
        </p:spPr>
      </p:pic>
      <p:cxnSp>
        <p:nvCxnSpPr>
          <p:cNvPr id="8" name="Straight Arrow Connector 7">
            <a:extLst>
              <a:ext uri="{FF2B5EF4-FFF2-40B4-BE49-F238E27FC236}">
                <a16:creationId xmlns:a16="http://schemas.microsoft.com/office/drawing/2014/main" id="{E6F5882F-17D4-3223-11D4-A1698F26A1BE}"/>
              </a:ext>
            </a:extLst>
          </p:cNvPr>
          <p:cNvCxnSpPr/>
          <p:nvPr/>
        </p:nvCxnSpPr>
        <p:spPr>
          <a:xfrm flipV="1">
            <a:off x="7722704" y="3956145"/>
            <a:ext cx="321235" cy="784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per Site</a:t>
            </a:r>
          </a:p>
        </p:txBody>
      </p:sp>
      <p:pic>
        <p:nvPicPr>
          <p:cNvPr id="2" name="Picture 2">
            <a:extLst>
              <a:ext uri="{FF2B5EF4-FFF2-40B4-BE49-F238E27FC236}">
                <a16:creationId xmlns:a16="http://schemas.microsoft.com/office/drawing/2014/main" id="{0D729E4A-01FC-803E-DA05-28B71B295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803" y="1594722"/>
            <a:ext cx="893676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18896D9-1A36-8480-E50D-1F0379F5AED9}"/>
              </a:ext>
            </a:extLst>
          </p:cNvPr>
          <p:cNvPicPr>
            <a:picLocks noChangeAspect="1"/>
          </p:cNvPicPr>
          <p:nvPr/>
        </p:nvPicPr>
        <p:blipFill>
          <a:blip r:embed="rId4"/>
          <a:stretch>
            <a:fillRect/>
          </a:stretch>
        </p:blipFill>
        <p:spPr>
          <a:xfrm>
            <a:off x="9297204" y="1486278"/>
            <a:ext cx="2221985" cy="2001259"/>
          </a:xfrm>
          <a:prstGeom prst="rect">
            <a:avLst/>
          </a:prstGeom>
          <a:ln w="19050">
            <a:solidFill>
              <a:schemeClr val="accent1"/>
            </a:solidFill>
          </a:ln>
        </p:spPr>
      </p:pic>
      <p:pic>
        <p:nvPicPr>
          <p:cNvPr id="9" name="Picture 8">
            <a:extLst>
              <a:ext uri="{FF2B5EF4-FFF2-40B4-BE49-F238E27FC236}">
                <a16:creationId xmlns:a16="http://schemas.microsoft.com/office/drawing/2014/main" id="{F96A28FE-E203-F9E8-9D7C-72A11F45B204}"/>
              </a:ext>
            </a:extLst>
          </p:cNvPr>
          <p:cNvPicPr>
            <a:picLocks noChangeAspect="1"/>
          </p:cNvPicPr>
          <p:nvPr/>
        </p:nvPicPr>
        <p:blipFill>
          <a:blip r:embed="rId5"/>
          <a:stretch>
            <a:fillRect/>
          </a:stretch>
        </p:blipFill>
        <p:spPr>
          <a:xfrm>
            <a:off x="9470521" y="4586014"/>
            <a:ext cx="2743200" cy="2121956"/>
          </a:xfrm>
          <a:prstGeom prst="rect">
            <a:avLst/>
          </a:prstGeom>
          <a:ln w="19050">
            <a:solidFill>
              <a:schemeClr val="accent1"/>
            </a:solidFill>
          </a:ln>
        </p:spPr>
      </p:pic>
      <p:pic>
        <p:nvPicPr>
          <p:cNvPr id="11" name="Picture 10">
            <a:extLst>
              <a:ext uri="{FF2B5EF4-FFF2-40B4-BE49-F238E27FC236}">
                <a16:creationId xmlns:a16="http://schemas.microsoft.com/office/drawing/2014/main" id="{913680E8-2E14-9263-93BA-94EA92BBB047}"/>
              </a:ext>
            </a:extLst>
          </p:cNvPr>
          <p:cNvPicPr>
            <a:picLocks noChangeAspect="1"/>
          </p:cNvPicPr>
          <p:nvPr/>
        </p:nvPicPr>
        <p:blipFill>
          <a:blip r:embed="rId6"/>
          <a:stretch>
            <a:fillRect/>
          </a:stretch>
        </p:blipFill>
        <p:spPr>
          <a:xfrm>
            <a:off x="10720569" y="4809283"/>
            <a:ext cx="598771" cy="663196"/>
          </a:xfrm>
          <a:prstGeom prst="rect">
            <a:avLst/>
          </a:prstGeom>
        </p:spPr>
      </p:pic>
      <p:pic>
        <p:nvPicPr>
          <p:cNvPr id="13" name="Picture 12">
            <a:extLst>
              <a:ext uri="{FF2B5EF4-FFF2-40B4-BE49-F238E27FC236}">
                <a16:creationId xmlns:a16="http://schemas.microsoft.com/office/drawing/2014/main" id="{4CB8CE22-0A02-6552-25E8-FC6B9A62C047}"/>
              </a:ext>
            </a:extLst>
          </p:cNvPr>
          <p:cNvPicPr>
            <a:picLocks noChangeAspect="1"/>
          </p:cNvPicPr>
          <p:nvPr/>
        </p:nvPicPr>
        <p:blipFill>
          <a:blip r:embed="rId7"/>
          <a:stretch>
            <a:fillRect/>
          </a:stretch>
        </p:blipFill>
        <p:spPr>
          <a:xfrm>
            <a:off x="1783804" y="2569525"/>
            <a:ext cx="1187348" cy="1465761"/>
          </a:xfrm>
          <a:prstGeom prst="rect">
            <a:avLst/>
          </a:prstGeom>
        </p:spPr>
      </p:pic>
      <p:cxnSp>
        <p:nvCxnSpPr>
          <p:cNvPr id="15" name="Straight Arrow Connector 14">
            <a:extLst>
              <a:ext uri="{FF2B5EF4-FFF2-40B4-BE49-F238E27FC236}">
                <a16:creationId xmlns:a16="http://schemas.microsoft.com/office/drawing/2014/main" id="{98693779-704B-578A-0A2E-99730A8E99EC}"/>
              </a:ext>
            </a:extLst>
          </p:cNvPr>
          <p:cNvCxnSpPr/>
          <p:nvPr/>
        </p:nvCxnSpPr>
        <p:spPr>
          <a:xfrm flipV="1">
            <a:off x="9153939" y="3487537"/>
            <a:ext cx="795131" cy="1098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29D488B-D79C-1D46-15B8-88302D82E184}"/>
              </a:ext>
            </a:extLst>
          </p:cNvPr>
          <p:cNvCxnSpPr/>
          <p:nvPr/>
        </p:nvCxnSpPr>
        <p:spPr>
          <a:xfrm>
            <a:off x="9153939" y="4586014"/>
            <a:ext cx="316582" cy="78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CCAFS LC-40 proximity to cities, highways, coast, rail</a:t>
            </a:r>
          </a:p>
        </p:txBody>
      </p:sp>
      <p:pic>
        <p:nvPicPr>
          <p:cNvPr id="4" name="Picture 3">
            <a:extLst>
              <a:ext uri="{FF2B5EF4-FFF2-40B4-BE49-F238E27FC236}">
                <a16:creationId xmlns:a16="http://schemas.microsoft.com/office/drawing/2014/main" id="{E05A4876-CCC8-4098-EC28-C47804196F94}"/>
              </a:ext>
            </a:extLst>
          </p:cNvPr>
          <p:cNvPicPr>
            <a:picLocks noChangeAspect="1"/>
          </p:cNvPicPr>
          <p:nvPr/>
        </p:nvPicPr>
        <p:blipFill>
          <a:blip r:embed="rId3"/>
          <a:stretch>
            <a:fillRect/>
          </a:stretch>
        </p:blipFill>
        <p:spPr>
          <a:xfrm>
            <a:off x="50887" y="1732317"/>
            <a:ext cx="8663885" cy="5125683"/>
          </a:xfrm>
          <a:prstGeom prst="rect">
            <a:avLst/>
          </a:prstGeom>
        </p:spPr>
      </p:pic>
      <p:pic>
        <p:nvPicPr>
          <p:cNvPr id="7" name="Picture 6">
            <a:extLst>
              <a:ext uri="{FF2B5EF4-FFF2-40B4-BE49-F238E27FC236}">
                <a16:creationId xmlns:a16="http://schemas.microsoft.com/office/drawing/2014/main" id="{A5FBA6FF-BB1F-7771-6FC0-E91F2FBCFEEE}"/>
              </a:ext>
            </a:extLst>
          </p:cNvPr>
          <p:cNvPicPr>
            <a:picLocks noChangeAspect="1"/>
          </p:cNvPicPr>
          <p:nvPr/>
        </p:nvPicPr>
        <p:blipFill>
          <a:blip r:embed="rId4"/>
          <a:stretch>
            <a:fillRect/>
          </a:stretch>
        </p:blipFill>
        <p:spPr>
          <a:xfrm>
            <a:off x="8388580" y="1593169"/>
            <a:ext cx="2824653" cy="2245795"/>
          </a:xfrm>
          <a:prstGeom prst="rect">
            <a:avLst/>
          </a:prstGeom>
          <a:ln w="19050">
            <a:solidFill>
              <a:schemeClr val="accent2"/>
            </a:solidFill>
          </a:ln>
        </p:spPr>
      </p:pic>
      <p:cxnSp>
        <p:nvCxnSpPr>
          <p:cNvPr id="10" name="Straight Arrow Connector 9">
            <a:extLst>
              <a:ext uri="{FF2B5EF4-FFF2-40B4-BE49-F238E27FC236}">
                <a16:creationId xmlns:a16="http://schemas.microsoft.com/office/drawing/2014/main" id="{C64F35FA-7CD8-605C-B3FB-63219B6FC373}"/>
              </a:ext>
            </a:extLst>
          </p:cNvPr>
          <p:cNvCxnSpPr/>
          <p:nvPr/>
        </p:nvCxnSpPr>
        <p:spPr>
          <a:xfrm flipV="1">
            <a:off x="8289235" y="3838964"/>
            <a:ext cx="655982" cy="56407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stage 1 landing for all sites</a:t>
            </a:r>
          </a:p>
        </p:txBody>
      </p:sp>
      <p:pic>
        <p:nvPicPr>
          <p:cNvPr id="2" name="Picture 2">
            <a:extLst>
              <a:ext uri="{FF2B5EF4-FFF2-40B4-BE49-F238E27FC236}">
                <a16:creationId xmlns:a16="http://schemas.microsoft.com/office/drawing/2014/main" id="{7BF8A80E-8572-8D57-FCDC-32906E7576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95401"/>
            <a:ext cx="12192000" cy="2281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659834"/>
            <a:ext cx="10232764" cy="4263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GB" sz="2200" dirty="0">
                <a:solidFill>
                  <a:schemeClr val="accent3">
                    <a:lumMod val="25000"/>
                  </a:schemeClr>
                </a:solidFill>
                <a:latin typeface="Abadi" panose="020B0604020104020204" pitchFamily="34" charset="0"/>
              </a:rPr>
              <a:t>Our goal is to predict if the SpaceX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GB" sz="2200" dirty="0">
                <a:solidFill>
                  <a:schemeClr val="accent3">
                    <a:lumMod val="25000"/>
                  </a:schemeClr>
                </a:solidFill>
                <a:latin typeface="Abadi" panose="020B0604020104020204" pitchFamily="34" charset="0"/>
              </a:rPr>
              <a:t>The main question that we are trying to answer is, for a given set of features about a Falcon 9 rocket launch which include its payload mass, orbit type, launch site, and so on, will the first stage of the rocket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vs Failed stage 1 landings per site</a:t>
            </a:r>
          </a:p>
        </p:txBody>
      </p:sp>
      <p:pic>
        <p:nvPicPr>
          <p:cNvPr id="2" name="Picture 4">
            <a:extLst>
              <a:ext uri="{FF2B5EF4-FFF2-40B4-BE49-F238E27FC236}">
                <a16:creationId xmlns:a16="http://schemas.microsoft.com/office/drawing/2014/main" id="{18F0A5DE-987C-2BED-B2CC-1257C73B5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41" y="2326970"/>
            <a:ext cx="11878717" cy="22040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8EF730-75AD-ADC1-F391-03A8B859798B}"/>
              </a:ext>
            </a:extLst>
          </p:cNvPr>
          <p:cNvSpPr txBox="1"/>
          <p:nvPr/>
        </p:nvSpPr>
        <p:spPr>
          <a:xfrm>
            <a:off x="1679713" y="1838739"/>
            <a:ext cx="3781997" cy="369332"/>
          </a:xfrm>
          <a:prstGeom prst="rect">
            <a:avLst/>
          </a:prstGeom>
          <a:noFill/>
        </p:spPr>
        <p:txBody>
          <a:bodyPr wrap="none" rtlCol="0">
            <a:spAutoFit/>
          </a:bodyPr>
          <a:lstStyle/>
          <a:p>
            <a:r>
              <a:rPr lang="en-AU" dirty="0"/>
              <a:t>For example, CCAFS LC-40 Launch site:</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3">
                    <a:lumMod val="25000"/>
                  </a:schemeClr>
                </a:solidFill>
                <a:latin typeface="Abadi" panose="020B0604020104020204" pitchFamily="34" charset="0"/>
              </a:rPr>
              <a:t>Payload vs. Launch Outcome scatter plot for all sites</a:t>
            </a:r>
            <a:endParaRPr lang="en-US" dirty="0">
              <a:solidFill>
                <a:srgbClr val="0B49CB"/>
              </a:solidFill>
              <a:latin typeface="Abadi"/>
            </a:endParaRPr>
          </a:p>
        </p:txBody>
      </p:sp>
      <p:pic>
        <p:nvPicPr>
          <p:cNvPr id="2" name="Picture 6">
            <a:extLst>
              <a:ext uri="{FF2B5EF4-FFF2-40B4-BE49-F238E27FC236}">
                <a16:creationId xmlns:a16="http://schemas.microsoft.com/office/drawing/2014/main" id="{944750C4-C0DA-8568-7809-CDD73E1C4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19" y="1896183"/>
            <a:ext cx="12137081" cy="2566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344652"/>
            <a:ext cx="10838894" cy="549049"/>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All 4 classification models had the same accuracy score 0.833, therefore can conclude that all models perform equally and any can be selected as the final model.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a:extLst>
              <a:ext uri="{FF2B5EF4-FFF2-40B4-BE49-F238E27FC236}">
                <a16:creationId xmlns:a16="http://schemas.microsoft.com/office/drawing/2014/main" id="{22DAB2AF-CD7C-8D0C-F1BC-34E4D7ADD03F}"/>
              </a:ext>
            </a:extLst>
          </p:cNvPr>
          <p:cNvGraphicFramePr/>
          <p:nvPr>
            <p:extLst>
              <p:ext uri="{D42A27DB-BD31-4B8C-83A1-F6EECF244321}">
                <p14:modId xmlns:p14="http://schemas.microsoft.com/office/powerpoint/2010/main" val="2321627991"/>
              </p:ext>
            </p:extLst>
          </p:nvPr>
        </p:nvGraphicFramePr>
        <p:xfrm>
          <a:off x="2032000" y="1431235"/>
          <a:ext cx="8128000" cy="37815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4999382"/>
            <a:ext cx="9477960" cy="869605"/>
          </a:xfrm>
          <a:prstGeom prst="rect">
            <a:avLst/>
          </a:prstGeom>
        </p:spPr>
        <p:txBody>
          <a:bodyPr>
            <a:normAutofit fontScale="4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models had the same confusion matrix</a:t>
            </a:r>
          </a:p>
          <a:p>
            <a:pPr>
              <a:lnSpc>
                <a:spcPct val="100000"/>
              </a:lnSpc>
              <a:spcBef>
                <a:spcPts val="1400"/>
              </a:spcBef>
            </a:pPr>
            <a:r>
              <a:rPr lang="en-US" sz="2200" dirty="0">
                <a:solidFill>
                  <a:schemeClr val="accent3">
                    <a:lumMod val="25000"/>
                  </a:schemeClr>
                </a:solidFill>
                <a:latin typeface="Abadi" panose="020B0604020104020204" pitchFamily="34" charset="0"/>
              </a:rPr>
              <a:t>The models correctly predicted all landed (successful flights)</a:t>
            </a:r>
          </a:p>
          <a:p>
            <a:pPr>
              <a:lnSpc>
                <a:spcPct val="100000"/>
              </a:lnSpc>
              <a:spcBef>
                <a:spcPts val="1400"/>
              </a:spcBef>
            </a:pPr>
            <a:r>
              <a:rPr lang="en-US" sz="2200" dirty="0">
                <a:solidFill>
                  <a:schemeClr val="accent3">
                    <a:lumMod val="25000"/>
                  </a:schemeClr>
                </a:solidFill>
                <a:latin typeface="Abadi" panose="020B0604020104020204" pitchFamily="34" charset="0"/>
              </a:rPr>
              <a:t>The models tends to be optimistic in predicting successful flights and results in false positives (predicted successful flights which actually failed)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2667922D-878D-ACE2-D69E-185C479D3F2A}"/>
              </a:ext>
            </a:extLst>
          </p:cNvPr>
          <p:cNvPicPr>
            <a:picLocks noChangeAspect="1"/>
          </p:cNvPicPr>
          <p:nvPr/>
        </p:nvPicPr>
        <p:blipFill>
          <a:blip r:embed="rId3"/>
          <a:stretch>
            <a:fillRect/>
          </a:stretch>
        </p:blipFill>
        <p:spPr>
          <a:xfrm>
            <a:off x="4011130" y="1459105"/>
            <a:ext cx="4033362" cy="342569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final model performs well to predict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However the model tends to be optimistic on successful launches, resulting in false positives. Accuracy score 0.83</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err="1">
                <a:solidFill>
                  <a:schemeClr val="bg2">
                    <a:lumMod val="50000"/>
                  </a:schemeClr>
                </a:solidFill>
                <a:latin typeface="Abadi"/>
              </a:rPr>
              <a:t>Webscrape</a:t>
            </a:r>
            <a:r>
              <a:rPr lang="en-US" sz="7600" dirty="0">
                <a:solidFill>
                  <a:schemeClr val="bg2">
                    <a:lumMod val="50000"/>
                  </a:schemeClr>
                </a:solidFill>
                <a:latin typeface="Abadi"/>
              </a:rPr>
              <a:t> launch data from SpaceX website &amp;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Clean up data to focus on whether the booster successfully landed or not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err="1">
                <a:solidFill>
                  <a:schemeClr val="bg2">
                    <a:lumMod val="50000"/>
                  </a:schemeClr>
                </a:solidFill>
                <a:latin typeface="Abadi"/>
              </a:rPr>
              <a:t>Standardised</a:t>
            </a:r>
            <a:r>
              <a:rPr lang="en-US" sz="7600" dirty="0">
                <a:solidFill>
                  <a:schemeClr val="bg2">
                    <a:lumMod val="50000"/>
                  </a:schemeClr>
                </a:solidFill>
                <a:latin typeface="Abadi"/>
              </a:rPr>
              <a:t> data, perform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to determine best parameters for various classification models: Log regression, SVM, Decision tree, K-Nearest </a:t>
            </a:r>
            <a:r>
              <a:rPr lang="en-US" sz="7600" dirty="0" err="1">
                <a:solidFill>
                  <a:schemeClr val="bg2">
                    <a:lumMod val="50000"/>
                  </a:schemeClr>
                </a:solidFill>
                <a:latin typeface="Abadi"/>
              </a:rPr>
              <a:t>Neighbours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collected from following sources: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API of past launches (URL: </a:t>
            </a:r>
            <a:r>
              <a:rPr lang="en-AU" sz="1800" dirty="0">
                <a:effectLst/>
                <a:latin typeface="var(--jp-code-font-family)"/>
                <a:hlinkClick r:id="rId3"/>
              </a:rPr>
              <a:t>https://api.spacexdata.com/v4/launches/past</a:t>
            </a:r>
            <a:r>
              <a:rPr lang="en-AU" sz="1800" dirty="0">
                <a:effectLst/>
                <a:latin typeface="var(--jp-code-font-family)"/>
              </a:rPr>
              <a:t>)</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err="1">
                <a:solidFill>
                  <a:schemeClr val="accent3">
                    <a:lumMod val="25000"/>
                  </a:schemeClr>
                </a:solidFill>
                <a:latin typeface="Abadi" panose="020B0604020104020204" pitchFamily="34" charset="0"/>
              </a:rPr>
              <a:t>Webscraping</a:t>
            </a:r>
            <a:r>
              <a:rPr lang="en-US" sz="1800" dirty="0">
                <a:solidFill>
                  <a:schemeClr val="accent3">
                    <a:lumMod val="25000"/>
                  </a:schemeClr>
                </a:solidFill>
                <a:latin typeface="Abadi" panose="020B0604020104020204" pitchFamily="34" charset="0"/>
              </a:rPr>
              <a:t> SpaceX Falcon 9 and Falcon Heavy historical launch data from Wikipedia (URL: </a:t>
            </a:r>
            <a:r>
              <a:rPr lang="en-AU" sz="1800" dirty="0">
                <a:effectLst/>
                <a:latin typeface="inherit"/>
                <a:hlinkClick r:id="rId4"/>
              </a:rPr>
              <a:t>https://en.wikipedia.org/wiki/List_of_Falcon_9_and_Falcon_Heavy_launches</a:t>
            </a:r>
            <a:r>
              <a:rPr lang="en-AU" sz="1800" dirty="0">
                <a:effectLst/>
                <a:latin typeface="inherit"/>
              </a:rPr>
              <a:t>)</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5624512"/>
            <a:ext cx="10550524" cy="401638"/>
          </a:xfrm>
          <a:prstGeom prst="rect">
            <a:avLst/>
          </a:prstGeom>
        </p:spPr>
        <p:txBody>
          <a:bodyPr vert="horz" lIns="91440" tIns="45720" rIns="91440" bIns="45720" rtlCol="0" anchor="t">
            <a:normAutofit fontScale="55000" lnSpcReduction="20000"/>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https://github.com/ektran2002/IBMdatascience/blob/347d09f03f4f5c03dab7107dad8912ca0f4e1e6c/jupyter-labs-spacex-data-collection-api.ipynb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6A60ED01-75E3-144B-5964-C89057447DB8}"/>
              </a:ext>
            </a:extLst>
          </p:cNvPr>
          <p:cNvGraphicFramePr/>
          <p:nvPr>
            <p:extLst>
              <p:ext uri="{D42A27DB-BD31-4B8C-83A1-F6EECF244321}">
                <p14:modId xmlns:p14="http://schemas.microsoft.com/office/powerpoint/2010/main" val="3510105361"/>
              </p:ext>
            </p:extLst>
          </p:nvPr>
        </p:nvGraphicFramePr>
        <p:xfrm>
          <a:off x="2032000" y="1488759"/>
          <a:ext cx="8128000" cy="41357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034A2EBC-C296-4EA1-F3AC-48B7291C982E}"/>
              </a:ext>
            </a:extLst>
          </p:cNvPr>
          <p:cNvSpPr txBox="1">
            <a:spLocks/>
          </p:cNvSpPr>
          <p:nvPr/>
        </p:nvSpPr>
        <p:spPr>
          <a:xfrm>
            <a:off x="820738" y="5624512"/>
            <a:ext cx="10550524" cy="401638"/>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https://github.com/ektran2002/IBMdatascience/blob/347d09f03f4f5c03dab7107dad8912ca0f4e1e6c/jupyter-labs-webscraping.ipynb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graphicFrame>
        <p:nvGraphicFramePr>
          <p:cNvPr id="7" name="Diagram 6">
            <a:extLst>
              <a:ext uri="{FF2B5EF4-FFF2-40B4-BE49-F238E27FC236}">
                <a16:creationId xmlns:a16="http://schemas.microsoft.com/office/drawing/2014/main" id="{50980587-0D51-5559-D15F-4109A71BAB10}"/>
              </a:ext>
            </a:extLst>
          </p:cNvPr>
          <p:cNvGraphicFramePr/>
          <p:nvPr>
            <p:extLst>
              <p:ext uri="{D42A27DB-BD31-4B8C-83A1-F6EECF244321}">
                <p14:modId xmlns:p14="http://schemas.microsoft.com/office/powerpoint/2010/main" val="2245388556"/>
              </p:ext>
            </p:extLst>
          </p:nvPr>
        </p:nvGraphicFramePr>
        <p:xfrm>
          <a:off x="2032000" y="1488759"/>
          <a:ext cx="8128000" cy="41357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254</TotalTime>
  <Words>2117</Words>
  <Application>Microsoft Office PowerPoint</Application>
  <PresentationFormat>Widescreen</PresentationFormat>
  <Paragraphs>217</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IBM Plex Mono SemiBold</vt:lpstr>
      <vt:lpstr>inherit</vt:lpstr>
      <vt:lpstr>system-ui</vt:lpstr>
      <vt:lpstr>var(--jp-code-font-family)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Erik Tran</cp:lastModifiedBy>
  <cp:revision>206</cp:revision>
  <dcterms:created xsi:type="dcterms:W3CDTF">2021-04-29T18:58:34Z</dcterms:created>
  <dcterms:modified xsi:type="dcterms:W3CDTF">2024-03-03T09:52:33Z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